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2" r:id="rId4"/>
  </p:sldMasterIdLst>
  <p:notesMasterIdLst>
    <p:notesMasterId r:id="rId18"/>
  </p:notesMasterIdLst>
  <p:sldIdLst>
    <p:sldId id="256" r:id="rId5"/>
    <p:sldId id="300" r:id="rId6"/>
    <p:sldId id="302" r:id="rId7"/>
    <p:sldId id="301" r:id="rId8"/>
    <p:sldId id="303" r:id="rId9"/>
    <p:sldId id="339" r:id="rId10"/>
    <p:sldId id="304" r:id="rId11"/>
    <p:sldId id="305" r:id="rId12"/>
    <p:sldId id="306" r:id="rId13"/>
    <p:sldId id="319" r:id="rId14"/>
    <p:sldId id="320" r:id="rId15"/>
    <p:sldId id="308" r:id="rId16"/>
    <p:sldId id="30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930C810-BB49-25C6-98C2-85CF494EC4BA}" name="Wencheng Jin" initials="WJ" userId="Q9zPiPdMrnpaKQbDB5cef/vzx5oeN+NJpxeBYfxMWUY=" providerId="None"/>
  <p188:author id="{5175DEAB-AEBA-8B07-54BF-92DC48FE6FC5}" name="Yidong Xia" initials="YX" userId="ylriKJHv2f1icOWeBTBdQjOqBOLlFC0yhEXZbC0Uc3I=" providerId="None"/>
  <p188:author id="{059455BF-AFE6-6E68-31C8-E09BD6E9B35F}" name="Ghanashyam Neupane" initials="GN" userId="T2nDeQ/kYH4fBe4JDP6/K7HyaKI1Q1Nrnv0R6LeTMNU=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7519E"/>
    <a:srgbClr val="1C3665"/>
    <a:srgbClr val="2DA9E1"/>
    <a:srgbClr val="8EC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0553" autoAdjust="0"/>
  </p:normalViewPr>
  <p:slideViewPr>
    <p:cSldViewPr snapToGrid="0" snapToObjects="1">
      <p:cViewPr>
        <p:scale>
          <a:sx n="107" d="100"/>
          <a:sy n="107" d="100"/>
        </p:scale>
        <p:origin x="-102" y="-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45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9992B-A26C-6A4B-AC27-2602734F286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CCFD4-A7F8-054B-8822-BC244B953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12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0CCFD4-A7F8-054B-8822-BC244B9535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526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Hex_0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77A4BE5-FE46-EA43-B6B0-450DE02CC3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3" name="blue/green box bottom">
            <a:extLst>
              <a:ext uri="{FF2B5EF4-FFF2-40B4-BE49-F238E27FC236}">
                <a16:creationId xmlns:a16="http://schemas.microsoft.com/office/drawing/2014/main" xmlns="" id="{01F9400E-D49A-AA40-B4BD-53F03EC31D76}"/>
              </a:ext>
            </a:extLst>
          </p:cNvPr>
          <p:cNvGrpSpPr/>
          <p:nvPr userDrawn="1"/>
        </p:nvGrpSpPr>
        <p:grpSpPr>
          <a:xfrm>
            <a:off x="0" y="5340350"/>
            <a:ext cx="12192000" cy="1517650"/>
            <a:chOff x="0" y="5340350"/>
            <a:chExt cx="12192000" cy="1517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C04B8F3-C379-C04D-8634-1CDEC81586E2}"/>
                </a:ext>
              </a:extLst>
            </p:cNvPr>
            <p:cNvSpPr/>
            <p:nvPr userDrawn="1"/>
          </p:nvSpPr>
          <p:spPr bwMode="auto">
            <a:xfrm>
              <a:off x="0" y="5444519"/>
              <a:ext cx="12192000" cy="1413481"/>
            </a:xfrm>
            <a:prstGeom prst="rect">
              <a:avLst/>
            </a:prstGeom>
            <a:solidFill>
              <a:srgbClr val="07519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003207E4-91BC-AB48-939F-AAC2AA29BF23}"/>
                </a:ext>
              </a:extLst>
            </p:cNvPr>
            <p:cNvSpPr/>
            <p:nvPr userDrawn="1"/>
          </p:nvSpPr>
          <p:spPr bwMode="auto">
            <a:xfrm>
              <a:off x="0" y="5340350"/>
              <a:ext cx="12192000" cy="104169"/>
            </a:xfrm>
            <a:prstGeom prst="rect">
              <a:avLst/>
            </a:prstGeom>
            <a:solidFill>
              <a:srgbClr val="8EC42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sp>
        <p:nvSpPr>
          <p:cNvPr id="21" name="Text Placeholder 20">
            <a:extLst>
              <a:ext uri="{FF2B5EF4-FFF2-40B4-BE49-F238E27FC236}">
                <a16:creationId xmlns:a16="http://schemas.microsoft.com/office/drawing/2014/main" xmlns="" id="{E1DFF24A-6025-2847-8C93-29954BFB7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7144" y="1938829"/>
            <a:ext cx="9354855" cy="2292350"/>
          </a:xfrm>
          <a:prstGeom prst="rect">
            <a:avLst/>
          </a:prstGeom>
          <a:noFill/>
        </p:spPr>
        <p:txBody>
          <a:bodyPr wrap="square" lIns="365760" tIns="822960" rIns="1097280" bIns="822960"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tabLst/>
              <a:defRPr sz="36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" indent="0">
              <a:buFontTx/>
              <a:buNone/>
              <a:tabLst/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Click to edit subtitle</a:t>
            </a:r>
          </a:p>
        </p:txBody>
      </p:sp>
      <p:sp>
        <p:nvSpPr>
          <p:cNvPr id="14" name="Text Placeholder 46">
            <a:extLst>
              <a:ext uri="{FF2B5EF4-FFF2-40B4-BE49-F238E27FC236}">
                <a16:creationId xmlns:a16="http://schemas.microsoft.com/office/drawing/2014/main" xmlns="" id="{45BFF713-8DD6-6843-86C3-2D1862E3CA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0142" y="273297"/>
            <a:ext cx="2541981" cy="1392237"/>
          </a:xfrm>
          <a:effectLst/>
        </p:spPr>
        <p:txBody>
          <a:bodyPr lIns="0" rIns="0" bIns="0" anchor="b" anchorCtr="0">
            <a:noAutofit/>
          </a:bodyPr>
          <a:lstStyle>
            <a:lvl1pPr marL="7938" indent="0">
              <a:buFontTx/>
              <a:buNone/>
              <a:tabLst/>
              <a:defRPr sz="16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2pPr>
            <a:lvl3pPr marL="7938" indent="0">
              <a:buFontTx/>
              <a:buNone/>
              <a:tabLst/>
              <a:defRPr sz="1600" b="0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4pPr>
            <a:lvl5pPr marL="18288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27150FBC-21D2-57A0-083B-AF225C0F1AD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4279" y="5913998"/>
            <a:ext cx="58420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78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 xmlns="">
        <p15:guide id="2" pos="3840">
          <p15:clr>
            <a:srgbClr val="FBAE40"/>
          </p15:clr>
        </p15:guide>
        <p15:guide id="3" orient="horz" pos="1920">
          <p15:clr>
            <a:srgbClr val="FBAE40"/>
          </p15:clr>
        </p15:guide>
        <p15:guide id="4" pos="53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xmlns="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080018A3-14FE-A04B-A3B4-D9AA55483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546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Blue Box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52CB96BB-242F-BC47-80BF-E45DB97245BA}"/>
              </a:ext>
            </a:extLst>
          </p:cNvPr>
          <p:cNvSpPr/>
          <p:nvPr userDrawn="1"/>
        </p:nvSpPr>
        <p:spPr>
          <a:xfrm>
            <a:off x="6843714" y="0"/>
            <a:ext cx="5346699" cy="6237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72FA9CB-507A-AA48-963A-8D5E37B7CF5B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E79016F-99B0-6B40-B3F7-87F0068FC0E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DAHO NATIONAL LABORATORY">
            <a:extLst>
              <a:ext uri="{FF2B5EF4-FFF2-40B4-BE49-F238E27FC236}">
                <a16:creationId xmlns:a16="http://schemas.microsoft.com/office/drawing/2014/main" xmlns="" id="{BD942965-6C07-5D4A-809D-5FC754D59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14" name="Title Placeholder BIG box blue right">
            <a:extLst>
              <a:ext uri="{FF2B5EF4-FFF2-40B4-BE49-F238E27FC236}">
                <a16:creationId xmlns:a16="http://schemas.microsoft.com/office/drawing/2014/main" xmlns="" id="{AB7EA1D9-8A57-3143-9688-4BB8599F98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0063" y="0"/>
            <a:ext cx="5340350" cy="907549"/>
          </a:xfrm>
          <a:prstGeom prst="rect">
            <a:avLst/>
          </a:prstGeom>
          <a:noFill/>
        </p:spPr>
        <p:txBody>
          <a:bodyPr lIns="274320" tIns="365760" rIns="274320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box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xmlns="" id="{538B584E-1ECA-5646-9DA7-61B8110256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6947" y="1064712"/>
            <a:ext cx="4598987" cy="4515349"/>
          </a:xfrm>
          <a:prstGeom prst="rect">
            <a:avLst/>
          </a:prstGeom>
        </p:spPr>
        <p:txBody>
          <a:bodyPr lIns="0">
            <a:normAutofit/>
          </a:bodyPr>
          <a:lstStyle>
            <a:lvl1pPr marL="347663" indent="-342900">
              <a:buClr>
                <a:schemeClr val="bg1"/>
              </a:buClr>
              <a:tabLst/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bullet list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">
            <a:extLst>
              <a:ext uri="{FF2B5EF4-FFF2-40B4-BE49-F238E27FC236}">
                <a16:creationId xmlns:a16="http://schemas.microsoft.com/office/drawing/2014/main" xmlns="" id="{6EF42CC7-103E-EA4C-89A2-543032DA33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43714" cy="6228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89007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325992-890C-EC4B-B676-6CCEF133B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0" y="1709738"/>
            <a:ext cx="10409299" cy="2852737"/>
          </a:xfrm>
        </p:spPr>
        <p:txBody>
          <a:bodyPr anchor="ctr" anchorCtr="0"/>
          <a:lstStyle>
            <a:lvl1pPr>
              <a:defRPr sz="48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55303FD-B916-FD4E-85C2-3EBF655BC1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8150" y="4589463"/>
            <a:ext cx="104093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C8FDE18-9616-B043-9C71-522DAD29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832FF7A-5905-EB40-919B-9225D087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1C7509E-6005-DB4B-9578-84532E5F8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82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1739901"/>
            <a:ext cx="5081650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1739901"/>
            <a:ext cx="5081651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2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2412999"/>
            <a:ext cx="5081650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2412999"/>
            <a:ext cx="5081651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xmlns="" id="{172D795B-85F6-1F49-922A-F4131787307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38213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1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xmlns="" id="{B4E34B4F-F908-104C-90F3-5135E2E8C7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70625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2 </a:t>
            </a:r>
          </a:p>
        </p:txBody>
      </p:sp>
    </p:spTree>
    <p:extLst>
      <p:ext uri="{BB962C8B-B14F-4D97-AF65-F5344CB8AC3E}">
        <p14:creationId xmlns:p14="http://schemas.microsoft.com/office/powerpoint/2010/main" val="17900851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07">
            <a:extLst>
              <a:ext uri="{FF2B5EF4-FFF2-40B4-BE49-F238E27FC236}">
                <a16:creationId xmlns:a16="http://schemas.microsoft.com/office/drawing/2014/main" xmlns="" id="{4647A912-5093-6043-8161-0D98167F24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336550"/>
            <a:ext cx="12192000" cy="6858000"/>
          </a:xfrm>
          <a:prstGeom prst="rect">
            <a:avLst/>
          </a:prstGeom>
        </p:spPr>
      </p:pic>
      <p:grpSp>
        <p:nvGrpSpPr>
          <p:cNvPr id="11" name="Bottom Bar">
            <a:extLst>
              <a:ext uri="{FF2B5EF4-FFF2-40B4-BE49-F238E27FC236}">
                <a16:creationId xmlns:a16="http://schemas.microsoft.com/office/drawing/2014/main" xmlns="" id="{DC935C4B-E372-E04B-8493-E90A79CBC7F4}"/>
              </a:ext>
            </a:extLst>
          </p:cNvPr>
          <p:cNvGrpSpPr/>
          <p:nvPr userDrawn="1"/>
        </p:nvGrpSpPr>
        <p:grpSpPr>
          <a:xfrm>
            <a:off x="0" y="6247747"/>
            <a:ext cx="12192000" cy="610252"/>
            <a:chOff x="0" y="6247747"/>
            <a:chExt cx="12192000" cy="61025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9A574F32-F3B5-224E-B6D3-DC767B30A5BE}"/>
                </a:ext>
              </a:extLst>
            </p:cNvPr>
            <p:cNvSpPr/>
            <p:nvPr/>
          </p:nvSpPr>
          <p:spPr>
            <a:xfrm>
              <a:off x="0" y="6334125"/>
              <a:ext cx="12192000" cy="52387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88EE050A-3114-2641-96C8-48D281A062A0}"/>
                </a:ext>
              </a:extLst>
            </p:cNvPr>
            <p:cNvSpPr/>
            <p:nvPr/>
          </p:nvSpPr>
          <p:spPr>
            <a:xfrm>
              <a:off x="0" y="6247747"/>
              <a:ext cx="12192000" cy="8637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F59F24B-A93D-B046-B78A-2C31137D1AC5}"/>
              </a:ext>
            </a:extLst>
          </p:cNvPr>
          <p:cNvSpPr txBox="1"/>
          <p:nvPr userDrawn="1"/>
        </p:nvSpPr>
        <p:spPr>
          <a:xfrm>
            <a:off x="2872408" y="5178483"/>
            <a:ext cx="644718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Battelle Energy Alliance manages INL for the U.S. Department of Energy’s Office of Nuclear Energy. </a:t>
            </a:r>
            <a:br>
              <a:rPr lang="en-US" sz="105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INL is the nation’s center for nuclear energy research and development, and also performs research </a:t>
            </a:r>
            <a:br>
              <a:rPr lang="en-US" sz="105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in each of DOE’s strategic goal areas: energy, national security, science and the environment.</a:t>
            </a:r>
            <a:endParaRPr 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Web Address">
            <a:extLst>
              <a:ext uri="{FF2B5EF4-FFF2-40B4-BE49-F238E27FC236}">
                <a16:creationId xmlns:a16="http://schemas.microsoft.com/office/drawing/2014/main" xmlns="" id="{53FCC0DF-9440-B040-A076-DF507B404D83}"/>
              </a:ext>
            </a:extLst>
          </p:cNvPr>
          <p:cNvSpPr txBox="1"/>
          <p:nvPr userDrawn="1"/>
        </p:nvSpPr>
        <p:spPr>
          <a:xfrm>
            <a:off x="4100945" y="6417425"/>
            <a:ext cx="399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alpha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WWW.INL.GOV</a:t>
            </a:r>
          </a:p>
        </p:txBody>
      </p:sp>
    </p:spTree>
    <p:extLst>
      <p:ext uri="{BB962C8B-B14F-4D97-AF65-F5344CB8AC3E}">
        <p14:creationId xmlns:p14="http://schemas.microsoft.com/office/powerpoint/2010/main" val="1182527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3BF2-2564-45B7-8FA3-DBC688F04390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86D0B-0A04-4BCE-9A03-23F3F2C84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68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xmlns="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4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EE6D6083-77A6-334A-8C7F-A5F18D4F5F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213" y="1739901"/>
            <a:ext cx="10415587" cy="432752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1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xmlns="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5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40345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xmlns="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150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81027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50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xmlns="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149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92320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xmlns="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99123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xmlns="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xmlns="" id="{2EFBD4CC-FEFF-654C-B1A3-229DA69D10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392473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AEB3FEC5-4760-DC48-B91E-CFC0C33F63A9}"/>
              </a:ext>
            </a:extLst>
          </p:cNvPr>
          <p:cNvSpPr/>
          <p:nvPr userDrawn="1"/>
        </p:nvSpPr>
        <p:spPr>
          <a:xfrm>
            <a:off x="8465769" y="6335712"/>
            <a:ext cx="3726231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3AEAE68D-24FC-6749-A309-042231DB68DA}"/>
              </a:ext>
            </a:extLst>
          </p:cNvPr>
          <p:cNvSpPr/>
          <p:nvPr userDrawn="1"/>
        </p:nvSpPr>
        <p:spPr>
          <a:xfrm>
            <a:off x="8465769" y="6237795"/>
            <a:ext cx="3726231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DAHO NATIONAL LABORATORY">
            <a:extLst>
              <a:ext uri="{FF2B5EF4-FFF2-40B4-BE49-F238E27FC236}">
                <a16:creationId xmlns:a16="http://schemas.microsoft.com/office/drawing/2014/main" xmlns="" id="{C491F914-E346-2146-A51D-D37D67DBC113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682502A-5BF2-8845-923F-AAF24377F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2"/>
            <a:ext cx="10415648" cy="1008797"/>
          </a:xfrm>
          <a:prstGeom prst="rect">
            <a:avLst/>
          </a:prstGeom>
        </p:spPr>
        <p:txBody>
          <a:bodyPr vert="horz" lIns="0" tIns="0" rIns="91440" bIns="45720" rtlCol="0" anchor="t" anchorCtr="0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C7B4A4D-34FE-994A-AFE8-DCF682312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150" y="1739901"/>
            <a:ext cx="10415649" cy="43513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00CF24-C629-E54C-BA9B-20518F01F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1" y="6492875"/>
            <a:ext cx="1546302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l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CD4A3B-E186-AB40-96C6-355AF9A6FE76}" type="datetimeFigureOut">
              <a:rPr lang="en-US" smtClean="0"/>
              <a:pPr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3334D85-E219-4F49-88C8-4DC17F06D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8150" y="6492875"/>
            <a:ext cx="5060066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E57F2A8-2F01-4745-8AFB-4EEC8D27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5020" y="6492875"/>
            <a:ext cx="434428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 b="1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2B577FA-F7D9-2C48-919F-F962E3BF952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blue/green box top">
            <a:extLst>
              <a:ext uri="{FF2B5EF4-FFF2-40B4-BE49-F238E27FC236}">
                <a16:creationId xmlns:a16="http://schemas.microsoft.com/office/drawing/2014/main" xmlns="" id="{2FE8E780-1DE8-B245-8215-3ECC2513C073}"/>
              </a:ext>
            </a:extLst>
          </p:cNvPr>
          <p:cNvGrpSpPr/>
          <p:nvPr userDrawn="1"/>
        </p:nvGrpSpPr>
        <p:grpSpPr>
          <a:xfrm>
            <a:off x="0" y="522288"/>
            <a:ext cx="744467" cy="547190"/>
            <a:chOff x="0" y="711956"/>
            <a:chExt cx="3721100" cy="62020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20A2A1D5-CB4B-1A40-8711-4F412AA9927B}"/>
                </a:ext>
              </a:extLst>
            </p:cNvPr>
            <p:cNvSpPr/>
            <p:nvPr userDrawn="1"/>
          </p:nvSpPr>
          <p:spPr>
            <a:xfrm rot="10800000">
              <a:off x="0" y="711956"/>
              <a:ext cx="3721100" cy="5222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xmlns="" id="{92B5F476-DD08-5B45-A331-21193BD3472A}"/>
                </a:ext>
              </a:extLst>
            </p:cNvPr>
            <p:cNvSpPr/>
            <p:nvPr userDrawn="1"/>
          </p:nvSpPr>
          <p:spPr>
            <a:xfrm rot="10800000">
              <a:off x="0" y="1234244"/>
              <a:ext cx="3721100" cy="979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516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4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10" r:id="rId8"/>
    <p:sldLayoutId id="2147483711" r:id="rId9"/>
    <p:sldLayoutId id="2147483712" r:id="rId10"/>
    <p:sldLayoutId id="2147483713" r:id="rId11"/>
    <p:sldLayoutId id="2147483695" r:id="rId12"/>
    <p:sldLayoutId id="2147483696" r:id="rId13"/>
    <p:sldLayoutId id="2147483709" r:id="rId14"/>
    <p:sldLayoutId id="2147483714" r:id="rId15"/>
    <p:sldLayoutId id="214748371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6AFFBDF4-D027-5540-A4D0-49BD3CCE65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161563"/>
            <a:ext cx="12179335" cy="1264449"/>
          </a:xfrm>
        </p:spPr>
        <p:txBody>
          <a:bodyPr/>
          <a:lstStyle/>
          <a:p>
            <a:pPr algn="ctr"/>
            <a:r>
              <a:rPr lang="en-US" sz="2800" b="0" i="1" cap="all" dirty="0">
                <a:latin typeface="Arial"/>
                <a:cs typeface="Arial"/>
              </a:rPr>
              <a:t>Fractures in the EGS </a:t>
            </a:r>
            <a:r>
              <a:rPr lang="en-US" sz="2800" b="0" i="1" cap="all" dirty="0" err="1">
                <a:latin typeface="Arial"/>
                <a:cs typeface="Arial"/>
              </a:rPr>
              <a:t>Collab</a:t>
            </a:r>
            <a:r>
              <a:rPr lang="en-US" sz="2800" b="0" i="1" cap="all" dirty="0">
                <a:latin typeface="Arial"/>
                <a:cs typeface="Arial"/>
              </a:rPr>
              <a:t> Testbed-2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4EC488E-C889-F5B1-E16C-F6316C996020}"/>
              </a:ext>
            </a:extLst>
          </p:cNvPr>
          <p:cNvSpPr txBox="1"/>
          <p:nvPr/>
        </p:nvSpPr>
        <p:spPr>
          <a:xfrm>
            <a:off x="2226273" y="2164048"/>
            <a:ext cx="749658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 err="1">
                <a:solidFill>
                  <a:srgbClr val="07519E"/>
                </a:solidFill>
              </a:rPr>
              <a:t>Hari</a:t>
            </a:r>
            <a:r>
              <a:rPr lang="en-US" dirty="0">
                <a:solidFill>
                  <a:srgbClr val="07519E"/>
                </a:solidFill>
              </a:rPr>
              <a:t> </a:t>
            </a:r>
            <a:r>
              <a:rPr lang="en-US" dirty="0" err="1">
                <a:solidFill>
                  <a:srgbClr val="07519E"/>
                </a:solidFill>
              </a:rPr>
              <a:t>Neupane</a:t>
            </a:r>
            <a:r>
              <a:rPr lang="en-US" dirty="0">
                <a:solidFill>
                  <a:srgbClr val="07519E"/>
                </a:solidFill>
              </a:rPr>
              <a:t>, </a:t>
            </a:r>
            <a:r>
              <a:rPr lang="en-US" dirty="0" smtClean="0">
                <a:solidFill>
                  <a:srgbClr val="07519E"/>
                </a:solidFill>
              </a:rPr>
              <a:t>INL</a:t>
            </a:r>
          </a:p>
          <a:p>
            <a:pPr algn="ctr"/>
            <a:r>
              <a:rPr lang="en-US" dirty="0">
                <a:solidFill>
                  <a:srgbClr val="07519E"/>
                </a:solidFill>
              </a:rPr>
              <a:t>g</a:t>
            </a:r>
            <a:r>
              <a:rPr lang="en-US" dirty="0" smtClean="0">
                <a:solidFill>
                  <a:srgbClr val="07519E"/>
                </a:solidFill>
              </a:rPr>
              <a:t>hanashyam.neupane@inl.gov</a:t>
            </a:r>
            <a:endParaRPr lang="en-US" dirty="0">
              <a:solidFill>
                <a:srgbClr val="07519E"/>
              </a:solidFill>
            </a:endParaRPr>
          </a:p>
          <a:p>
            <a:pPr algn="ctr"/>
            <a:endParaRPr lang="en-US" dirty="0">
              <a:solidFill>
                <a:srgbClr val="07519E"/>
              </a:solidFill>
            </a:endParaRPr>
          </a:p>
          <a:p>
            <a:pPr algn="ctr"/>
            <a:r>
              <a:rPr lang="en-US" dirty="0">
                <a:solidFill>
                  <a:srgbClr val="07519E"/>
                </a:solidFill>
              </a:rPr>
              <a:t>February 27, 2023 </a:t>
            </a:r>
            <a:endParaRPr lang="en-US" dirty="0">
              <a:solidFill>
                <a:srgbClr val="07519E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5996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 txBox="1">
            <a:spLocks/>
          </p:cNvSpPr>
          <p:nvPr/>
        </p:nvSpPr>
        <p:spPr>
          <a:xfrm>
            <a:off x="882396" y="73752"/>
            <a:ext cx="7592532" cy="53867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400" u="sng" dirty="0">
                <a:latin typeface="Arial"/>
                <a:cs typeface="Arial"/>
              </a:rPr>
              <a:t>MEQ and Fracture zones</a:t>
            </a:r>
            <a:endParaRPr lang="en-US" sz="24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482CE737-E060-9498-DF52-6A31A4BA9500}"/>
              </a:ext>
            </a:extLst>
          </p:cNvPr>
          <p:cNvGrpSpPr/>
          <p:nvPr/>
        </p:nvGrpSpPr>
        <p:grpSpPr>
          <a:xfrm>
            <a:off x="1046526" y="1046481"/>
            <a:ext cx="7894415" cy="5595763"/>
            <a:chOff x="1046526" y="1046481"/>
            <a:chExt cx="7894415" cy="5595763"/>
          </a:xfrm>
        </p:grpSpPr>
        <p:pic>
          <p:nvPicPr>
            <p:cNvPr id="4099" name="Picture 3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2933" b="21938"/>
            <a:stretch/>
          </p:blipFill>
          <p:spPr bwMode="auto">
            <a:xfrm>
              <a:off x="1046526" y="1046481"/>
              <a:ext cx="7514000" cy="559576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76DE0410-B914-5DB3-84FE-D1F9D44EE60C}"/>
                </a:ext>
              </a:extLst>
            </p:cNvPr>
            <p:cNvSpPr txBox="1"/>
            <p:nvPr/>
          </p:nvSpPr>
          <p:spPr>
            <a:xfrm rot="18594400">
              <a:off x="5432396" y="1847967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TN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3DE1553B-491A-4DBD-3502-FD8C6DE3086E}"/>
                </a:ext>
              </a:extLst>
            </p:cNvPr>
            <p:cNvSpPr txBox="1"/>
            <p:nvPr/>
          </p:nvSpPr>
          <p:spPr>
            <a:xfrm rot="18594400">
              <a:off x="5963291" y="2386645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TC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C8B5A96C-B8F9-CED1-FECE-49C0177673E7}"/>
                </a:ext>
              </a:extLst>
            </p:cNvPr>
            <p:cNvSpPr txBox="1"/>
            <p:nvPr/>
          </p:nvSpPr>
          <p:spPr>
            <a:xfrm rot="19068207">
              <a:off x="6313548" y="2465021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TU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0EBA332D-F80F-CE8C-8B6B-52C587F35E11}"/>
                </a:ext>
              </a:extLst>
            </p:cNvPr>
            <p:cNvSpPr txBox="1"/>
            <p:nvPr/>
          </p:nvSpPr>
          <p:spPr>
            <a:xfrm rot="19434087">
              <a:off x="6199483" y="3091902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TL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027FCF96-8996-337D-C972-1F85B1DC036D}"/>
                </a:ext>
              </a:extLst>
            </p:cNvPr>
            <p:cNvSpPr txBox="1"/>
            <p:nvPr/>
          </p:nvSpPr>
          <p:spPr>
            <a:xfrm rot="19434087">
              <a:off x="6510855" y="3160354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7512ACF8-CE3A-5C7D-084A-C29BAA7F3AEE}"/>
                </a:ext>
              </a:extLst>
            </p:cNvPr>
            <p:cNvSpPr txBox="1"/>
            <p:nvPr/>
          </p:nvSpPr>
          <p:spPr>
            <a:xfrm rot="304665">
              <a:off x="5511778" y="2589902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AML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7E674D1E-FE69-D8CD-3A69-F524901D8898}"/>
                </a:ext>
              </a:extLst>
            </p:cNvPr>
            <p:cNvSpPr txBox="1"/>
            <p:nvPr/>
          </p:nvSpPr>
          <p:spPr>
            <a:xfrm rot="304665">
              <a:off x="7104221" y="2995899"/>
              <a:ext cx="5583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AMU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D838B6F6-FAD6-53EF-135A-2CCBC10F0699}"/>
                </a:ext>
              </a:extLst>
            </p:cNvPr>
            <p:cNvSpPr txBox="1"/>
            <p:nvPr/>
          </p:nvSpPr>
          <p:spPr>
            <a:xfrm rot="1606162">
              <a:off x="5355232" y="4668371"/>
              <a:ext cx="5583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DMU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7A248760-3DCF-4B66-C13F-9EABDBDFB84F}"/>
                </a:ext>
              </a:extLst>
            </p:cNvPr>
            <p:cNvSpPr txBox="1"/>
            <p:nvPr/>
          </p:nvSpPr>
          <p:spPr>
            <a:xfrm rot="1606162">
              <a:off x="4714578" y="4772876"/>
              <a:ext cx="5583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DML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33DD70DB-3C2E-F3C7-902E-EBBA112449F1}"/>
                </a:ext>
              </a:extLst>
            </p:cNvPr>
            <p:cNvSpPr txBox="1"/>
            <p:nvPr/>
          </p:nvSpPr>
          <p:spPr>
            <a:xfrm>
              <a:off x="6955246" y="5021269"/>
              <a:ext cx="198569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Activated fracture zone with ~ orientation of  Tertiary fracture and clay-soft layers (Figure 16A).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FB4D7482-DB38-4F6F-C915-CCF9C5940017}"/>
                </a:ext>
              </a:extLst>
            </p:cNvPr>
            <p:cNvSpPr txBox="1"/>
            <p:nvPr/>
          </p:nvSpPr>
          <p:spPr>
            <a:xfrm>
              <a:off x="2067595" y="3967942"/>
              <a:ext cx="13614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Open fractures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4823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 txBox="1">
            <a:spLocks/>
          </p:cNvSpPr>
          <p:nvPr/>
        </p:nvSpPr>
        <p:spPr>
          <a:xfrm>
            <a:off x="882396" y="507803"/>
            <a:ext cx="7592532" cy="53867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400" u="sng" dirty="0">
                <a:latin typeface="Arial"/>
                <a:cs typeface="Arial"/>
              </a:rPr>
              <a:t>MEQ and Fracture zones</a:t>
            </a:r>
            <a:endParaRPr lang="en-US" sz="24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8D94C4CC-2AF8-7DD9-C9CA-5FE1D46F15D5}"/>
              </a:ext>
            </a:extLst>
          </p:cNvPr>
          <p:cNvGrpSpPr/>
          <p:nvPr/>
        </p:nvGrpSpPr>
        <p:grpSpPr>
          <a:xfrm>
            <a:off x="2058053" y="965201"/>
            <a:ext cx="8391347" cy="5148216"/>
            <a:chOff x="2058053" y="965201"/>
            <a:chExt cx="8391347" cy="5148216"/>
          </a:xfrm>
        </p:grpSpPr>
        <p:pic>
          <p:nvPicPr>
            <p:cNvPr id="614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479" b="19202"/>
            <a:stretch/>
          </p:blipFill>
          <p:spPr bwMode="auto">
            <a:xfrm>
              <a:off x="2058053" y="965201"/>
              <a:ext cx="8391347" cy="51482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787A5956-9208-E158-4536-DDA8A0E742F6}"/>
                </a:ext>
              </a:extLst>
            </p:cNvPr>
            <p:cNvSpPr txBox="1"/>
            <p:nvPr/>
          </p:nvSpPr>
          <p:spPr>
            <a:xfrm rot="18594400">
              <a:off x="6354234" y="1567966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TN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CAC4CF79-68A4-C30A-46EC-38EEA3A760C8}"/>
                </a:ext>
              </a:extLst>
            </p:cNvPr>
            <p:cNvSpPr txBox="1"/>
            <p:nvPr/>
          </p:nvSpPr>
          <p:spPr>
            <a:xfrm rot="18594400">
              <a:off x="7011586" y="2053420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TC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2A96AFCC-D49B-FC17-091E-4509D94B21BD}"/>
                </a:ext>
              </a:extLst>
            </p:cNvPr>
            <p:cNvSpPr txBox="1"/>
            <p:nvPr/>
          </p:nvSpPr>
          <p:spPr>
            <a:xfrm rot="19068207">
              <a:off x="7403491" y="2129696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TU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995C20A6-0881-A873-E29D-D60A827FAF0A}"/>
                </a:ext>
              </a:extLst>
            </p:cNvPr>
            <p:cNvSpPr txBox="1"/>
            <p:nvPr/>
          </p:nvSpPr>
          <p:spPr>
            <a:xfrm rot="19434087">
              <a:off x="6377887" y="3495225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TL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7179BB19-DFE4-D7F6-6E6A-447AD087EF94}"/>
                </a:ext>
              </a:extLst>
            </p:cNvPr>
            <p:cNvSpPr txBox="1"/>
            <p:nvPr/>
          </p:nvSpPr>
          <p:spPr>
            <a:xfrm rot="19434087">
              <a:off x="4634943" y="5029788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572FD75D-7C5E-DAB8-BFB2-02548633C022}"/>
                </a:ext>
              </a:extLst>
            </p:cNvPr>
            <p:cNvSpPr txBox="1"/>
            <p:nvPr/>
          </p:nvSpPr>
          <p:spPr>
            <a:xfrm rot="304665">
              <a:off x="3833934" y="2167022"/>
              <a:ext cx="4963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AML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885B7E8B-5FBF-301B-81F9-C7EAB4F957CA}"/>
                </a:ext>
              </a:extLst>
            </p:cNvPr>
            <p:cNvSpPr txBox="1"/>
            <p:nvPr/>
          </p:nvSpPr>
          <p:spPr>
            <a:xfrm rot="304665">
              <a:off x="4127883" y="2009845"/>
              <a:ext cx="5583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AMU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883FA343-3592-C469-C81E-B1CFAE8C3EE5}"/>
                </a:ext>
              </a:extLst>
            </p:cNvPr>
            <p:cNvSpPr txBox="1"/>
            <p:nvPr/>
          </p:nvSpPr>
          <p:spPr>
            <a:xfrm rot="1606162">
              <a:off x="6057793" y="4703730"/>
              <a:ext cx="5583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DMU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A2F7A6FF-58A4-3AB8-3B1F-DC854BA1F616}"/>
                </a:ext>
              </a:extLst>
            </p:cNvPr>
            <p:cNvSpPr txBox="1"/>
            <p:nvPr/>
          </p:nvSpPr>
          <p:spPr>
            <a:xfrm rot="1606162">
              <a:off x="5398381" y="4780399"/>
              <a:ext cx="5583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DML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04B0902-09AF-B287-72A3-61E9DB4A449B}"/>
              </a:ext>
            </a:extLst>
          </p:cNvPr>
          <p:cNvSpPr txBox="1"/>
          <p:nvPr/>
        </p:nvSpPr>
        <p:spPr>
          <a:xfrm>
            <a:off x="8839403" y="1921605"/>
            <a:ext cx="1736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Activated fracture zone with ~ orientation of  TV4100 hydraulic fractures.</a:t>
            </a:r>
          </a:p>
        </p:txBody>
      </p:sp>
    </p:spTree>
    <p:extLst>
      <p:ext uri="{BB962C8B-B14F-4D97-AF65-F5344CB8AC3E}">
        <p14:creationId xmlns:p14="http://schemas.microsoft.com/office/powerpoint/2010/main" val="1526782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83" t="10512" r="3483" b="12958"/>
          <a:stretch/>
        </p:blipFill>
        <p:spPr bwMode="auto">
          <a:xfrm>
            <a:off x="-123175" y="1082088"/>
            <a:ext cx="5395409" cy="5577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3"/>
          <a:stretch/>
        </p:blipFill>
        <p:spPr bwMode="auto">
          <a:xfrm>
            <a:off x="5380670" y="1082088"/>
            <a:ext cx="6811330" cy="5577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 txBox="1">
            <a:spLocks/>
          </p:cNvSpPr>
          <p:nvPr/>
        </p:nvSpPr>
        <p:spPr>
          <a:xfrm>
            <a:off x="882396" y="507803"/>
            <a:ext cx="7592532" cy="53867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400" u="sng" dirty="0">
                <a:latin typeface="Arial"/>
                <a:cs typeface="Arial"/>
              </a:rPr>
              <a:t>MEQ and Fracture zones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70859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0" t="16237" r="8267" b="20209"/>
          <a:stretch/>
        </p:blipFill>
        <p:spPr bwMode="auto">
          <a:xfrm>
            <a:off x="-8028" y="1776549"/>
            <a:ext cx="7776074" cy="4693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7164" y="434329"/>
            <a:ext cx="3288438" cy="3341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 descr="C:\Users\12052\Documents\Collab\Collab_leapfrog\Bill_W_2_13_presentation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7" r="5946"/>
          <a:stretch/>
        </p:blipFill>
        <p:spPr bwMode="auto">
          <a:xfrm>
            <a:off x="7707086" y="4026002"/>
            <a:ext cx="4484914" cy="2444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 txBox="1">
            <a:spLocks/>
          </p:cNvSpPr>
          <p:nvPr/>
        </p:nvSpPr>
        <p:spPr>
          <a:xfrm>
            <a:off x="882396" y="507803"/>
            <a:ext cx="7592532" cy="53867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i="0" kern="120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2400" u="sng" dirty="0">
                <a:latin typeface="Arial"/>
                <a:cs typeface="Arial"/>
              </a:rPr>
              <a:t>Fracture zones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370263" y="2453439"/>
            <a:ext cx="11930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HF (TV4100)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852659" y="1483550"/>
            <a:ext cx="11636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</a:rPr>
              <a:t>Tertiary/clay-soft layers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23110" y="6455024"/>
            <a:ext cx="2384822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/>
              <a:t>Bill’s MEQ interpretation (2/13/23)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628710" y="2611386"/>
            <a:ext cx="2805790" cy="2016318"/>
          </a:xfrm>
          <a:prstGeom prst="straightConnector1">
            <a:avLst/>
          </a:prstGeom>
          <a:ln w="12700">
            <a:solidFill>
              <a:srgbClr val="0000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496012" y="2611386"/>
            <a:ext cx="926505" cy="578014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CCA4A07-9E6C-5F72-C8AB-F181ABF91D9B}"/>
              </a:ext>
            </a:extLst>
          </p:cNvPr>
          <p:cNvSpPr txBox="1"/>
          <p:nvPr/>
        </p:nvSpPr>
        <p:spPr>
          <a:xfrm>
            <a:off x="882396" y="4026002"/>
            <a:ext cx="11861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Open fractures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8016FDC-D446-532F-23A5-6F6298F160BD}"/>
              </a:ext>
            </a:extLst>
          </p:cNvPr>
          <p:cNvSpPr txBox="1"/>
          <p:nvPr/>
        </p:nvSpPr>
        <p:spPr>
          <a:xfrm rot="18594400">
            <a:off x="3961171" y="2085947"/>
            <a:ext cx="4963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734F649-E79D-F653-5C85-081F1C7BF84B}"/>
              </a:ext>
            </a:extLst>
          </p:cNvPr>
          <p:cNvSpPr txBox="1"/>
          <p:nvPr/>
        </p:nvSpPr>
        <p:spPr>
          <a:xfrm rot="18594400">
            <a:off x="4662201" y="2438053"/>
            <a:ext cx="4963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549C69A-9827-2271-9B9B-414700F3F348}"/>
              </a:ext>
            </a:extLst>
          </p:cNvPr>
          <p:cNvSpPr txBox="1"/>
          <p:nvPr/>
        </p:nvSpPr>
        <p:spPr>
          <a:xfrm>
            <a:off x="5643015" y="5248235"/>
            <a:ext cx="1985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Activated fracture zone with ~ orientation of  Tertiary fracture and clay-soft layers (Figure 16A).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4A48A5B-6192-D4F7-FCB6-CE83E56CE3E5}"/>
              </a:ext>
            </a:extLst>
          </p:cNvPr>
          <p:cNvSpPr txBox="1"/>
          <p:nvPr/>
        </p:nvSpPr>
        <p:spPr>
          <a:xfrm>
            <a:off x="5926755" y="2220149"/>
            <a:ext cx="1736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Activated fracture zone with ~ orientation of  TV4100 hydraulic fractures.</a:t>
            </a:r>
          </a:p>
        </p:txBody>
      </p:sp>
    </p:spTree>
    <p:extLst>
      <p:ext uri="{BB962C8B-B14F-4D97-AF65-F5344CB8AC3E}">
        <p14:creationId xmlns:p14="http://schemas.microsoft.com/office/powerpoint/2010/main" val="2570859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396" y="507803"/>
            <a:ext cx="7592532" cy="538678"/>
          </a:xfrm>
        </p:spPr>
        <p:txBody>
          <a:bodyPr/>
          <a:lstStyle/>
          <a:p>
            <a:r>
              <a:rPr lang="en-US" sz="2400" u="sng" dirty="0">
                <a:latin typeface="Arial"/>
                <a:cs typeface="Arial"/>
              </a:rPr>
              <a:t>Fracture picks- Craig Ulrich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403E1C6-BA43-104A-8ACE-1179C840E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818" y="940175"/>
            <a:ext cx="7006970" cy="4734559"/>
          </a:xfrm>
        </p:spPr>
        <p:txBody>
          <a:bodyPr vert="horz" lIns="0" tIns="0" rIns="91440" bIns="45720" rtlCol="0" anchor="t"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2000" b="1" dirty="0">
                <a:latin typeface="Arial"/>
                <a:cs typeface="Arial"/>
              </a:rPr>
              <a:t>Now available for all boreholes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endParaRPr lang="en-US" sz="2000" b="1" dirty="0">
              <a:latin typeface="Arial"/>
              <a:cs typeface="Arial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F53DF297-B628-746C-CF41-0978F2A58D3B}"/>
              </a:ext>
            </a:extLst>
          </p:cNvPr>
          <p:cNvGrpSpPr/>
          <p:nvPr/>
        </p:nvGrpSpPr>
        <p:grpSpPr>
          <a:xfrm>
            <a:off x="355598" y="1244975"/>
            <a:ext cx="11141021" cy="4811349"/>
            <a:chOff x="355598" y="1244975"/>
            <a:chExt cx="11141021" cy="4811349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999" y="1481556"/>
              <a:ext cx="5621532" cy="45534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7027" y="1244975"/>
              <a:ext cx="5149592" cy="4648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699726C8-6110-27C0-FDD9-104C670C249C}"/>
                </a:ext>
              </a:extLst>
            </p:cNvPr>
            <p:cNvSpPr txBox="1"/>
            <p:nvPr/>
          </p:nvSpPr>
          <p:spPr>
            <a:xfrm>
              <a:off x="355598" y="5779325"/>
              <a:ext cx="418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68C78804-35EB-65B1-9A1A-A31880574A9F}"/>
                </a:ext>
              </a:extLst>
            </p:cNvPr>
            <p:cNvSpPr txBox="1"/>
            <p:nvPr/>
          </p:nvSpPr>
          <p:spPr>
            <a:xfrm>
              <a:off x="6684369" y="5616176"/>
              <a:ext cx="418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1080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396" y="507803"/>
            <a:ext cx="7592532" cy="538678"/>
          </a:xfrm>
        </p:spPr>
        <p:txBody>
          <a:bodyPr/>
          <a:lstStyle/>
          <a:p>
            <a:r>
              <a:rPr lang="en-US" sz="2400" u="sng" dirty="0">
                <a:latin typeface="Arial"/>
                <a:cs typeface="Arial"/>
              </a:rPr>
              <a:t>Healed Fractures</a:t>
            </a:r>
            <a:endParaRPr lang="en-US" sz="24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43E331BE-371D-AC79-7806-FF2549248F14}"/>
              </a:ext>
            </a:extLst>
          </p:cNvPr>
          <p:cNvGrpSpPr/>
          <p:nvPr/>
        </p:nvGrpSpPr>
        <p:grpSpPr>
          <a:xfrm>
            <a:off x="247323" y="1112305"/>
            <a:ext cx="11222106" cy="4944019"/>
            <a:chOff x="247323" y="1112305"/>
            <a:chExt cx="11222106" cy="4944019"/>
          </a:xfrm>
        </p:grpSpPr>
        <p:pic>
          <p:nvPicPr>
            <p:cNvPr id="2" name="Picture 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323" y="1112305"/>
              <a:ext cx="6020685" cy="4876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" name="Picture 8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4299" y="1410789"/>
              <a:ext cx="5005157" cy="45783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74668BD1-D48B-452F-2BEA-EE098361EC08}"/>
                </a:ext>
              </a:extLst>
            </p:cNvPr>
            <p:cNvSpPr txBox="1"/>
            <p:nvPr/>
          </p:nvSpPr>
          <p:spPr>
            <a:xfrm>
              <a:off x="355598" y="5779325"/>
              <a:ext cx="418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A)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E5E44764-72EB-33A7-F202-5DB0B4908135}"/>
                </a:ext>
              </a:extLst>
            </p:cNvPr>
            <p:cNvSpPr txBox="1"/>
            <p:nvPr/>
          </p:nvSpPr>
          <p:spPr>
            <a:xfrm>
              <a:off x="6561664" y="5640825"/>
              <a:ext cx="418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B)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xmlns="" id="{6CEC971A-9CCF-9A61-E3EF-C4493A0FB9E1}"/>
                </a:ext>
              </a:extLst>
            </p:cNvPr>
            <p:cNvCxnSpPr/>
            <p:nvPr/>
          </p:nvCxnSpPr>
          <p:spPr>
            <a:xfrm flipH="1">
              <a:off x="9370182" y="3043644"/>
              <a:ext cx="984069" cy="50509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AD00AC2C-F070-F888-6AAA-3196D440499F}"/>
                </a:ext>
              </a:extLst>
            </p:cNvPr>
            <p:cNvSpPr txBox="1"/>
            <p:nvPr/>
          </p:nvSpPr>
          <p:spPr>
            <a:xfrm>
              <a:off x="10189268" y="2581979"/>
              <a:ext cx="12801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Pole: 31</a:t>
              </a:r>
              <a:r>
                <a:rPr lang="en-US" sz="1200" dirty="0">
                  <a:sym typeface="Symbol"/>
                </a:rPr>
                <a:t></a:t>
              </a:r>
              <a:r>
                <a:rPr lang="en-US" sz="1200" dirty="0"/>
                <a:t>/71</a:t>
              </a:r>
              <a:r>
                <a:rPr lang="en-US" sz="1200" dirty="0">
                  <a:sym typeface="Symbol"/>
                </a:rPr>
                <a:t></a:t>
              </a:r>
              <a:endParaRPr lang="en-US" sz="1200" dirty="0"/>
            </a:p>
            <a:p>
              <a:r>
                <a:rPr lang="en-US" sz="1200" dirty="0"/>
                <a:t>Plane: 59</a:t>
              </a:r>
              <a:r>
                <a:rPr lang="en-US" sz="1200" dirty="0">
                  <a:sym typeface="Symbol"/>
                </a:rPr>
                <a:t></a:t>
              </a:r>
              <a:r>
                <a:rPr lang="en-US" sz="1200" dirty="0"/>
                <a:t>/251</a:t>
              </a:r>
              <a:r>
                <a:rPr lang="en-US" sz="1200" dirty="0">
                  <a:sym typeface="Symbol"/>
                </a:rPr>
                <a:t></a:t>
              </a:r>
              <a:endParaRPr lang="en-US" sz="1200" dirty="0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xmlns="" id="{61564F58-036E-ADEB-B7A6-229A088686AA}"/>
                </a:ext>
              </a:extLst>
            </p:cNvPr>
            <p:cNvCxnSpPr/>
            <p:nvPr/>
          </p:nvCxnSpPr>
          <p:spPr>
            <a:xfrm flipH="1" flipV="1">
              <a:off x="8572223" y="5155372"/>
              <a:ext cx="1201782" cy="66730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93B4EAE4-C351-8FB7-49D4-ABF07944B0D4}"/>
                </a:ext>
              </a:extLst>
            </p:cNvPr>
            <p:cNvSpPr txBox="1"/>
            <p:nvPr/>
          </p:nvSpPr>
          <p:spPr>
            <a:xfrm>
              <a:off x="9714171" y="5527440"/>
              <a:ext cx="128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Pole: 23</a:t>
              </a:r>
              <a:r>
                <a:rPr lang="en-US" sz="1200" dirty="0">
                  <a:sym typeface="Symbol"/>
                </a:rPr>
                <a:t></a:t>
              </a:r>
              <a:r>
                <a:rPr lang="en-US" sz="1200" dirty="0"/>
                <a:t>/171</a:t>
              </a:r>
              <a:r>
                <a:rPr lang="en-US" sz="1200" dirty="0">
                  <a:sym typeface="Symbol"/>
                </a:rPr>
                <a:t></a:t>
              </a:r>
              <a:endParaRPr lang="en-US" sz="1200" dirty="0"/>
            </a:p>
            <a:p>
              <a:r>
                <a:rPr lang="en-US" sz="1200" dirty="0"/>
                <a:t>Plane: 67</a:t>
              </a:r>
              <a:r>
                <a:rPr lang="en-US" sz="1200" dirty="0">
                  <a:sym typeface="Symbol"/>
                </a:rPr>
                <a:t></a:t>
              </a:r>
              <a:r>
                <a:rPr lang="en-US" sz="1200" dirty="0"/>
                <a:t>/351</a:t>
              </a:r>
              <a:r>
                <a:rPr lang="en-US" sz="1200" dirty="0">
                  <a:sym typeface="Symbol"/>
                </a:rPr>
                <a:t>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70859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396" y="507803"/>
            <a:ext cx="7592532" cy="538678"/>
          </a:xfrm>
        </p:spPr>
        <p:txBody>
          <a:bodyPr/>
          <a:lstStyle/>
          <a:p>
            <a:r>
              <a:rPr lang="en-US" sz="2400" u="sng" dirty="0">
                <a:latin typeface="Arial"/>
                <a:cs typeface="Arial"/>
              </a:rPr>
              <a:t>Foliations</a:t>
            </a:r>
            <a:endParaRPr lang="en-US" sz="24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666DA42C-1A6E-50A6-6CD3-53CC7E5B7389}"/>
              </a:ext>
            </a:extLst>
          </p:cNvPr>
          <p:cNvGrpSpPr/>
          <p:nvPr/>
        </p:nvGrpSpPr>
        <p:grpSpPr>
          <a:xfrm>
            <a:off x="348343" y="918524"/>
            <a:ext cx="11713553" cy="5185955"/>
            <a:chOff x="348343" y="918524"/>
            <a:chExt cx="11713553" cy="5185955"/>
          </a:xfrm>
        </p:grpSpPr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50697" y="1156325"/>
              <a:ext cx="5311199" cy="478315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343" y="918524"/>
              <a:ext cx="6402354" cy="518595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EDE8FB48-D37C-0FFB-DD70-194BF3D9E278}"/>
                </a:ext>
              </a:extLst>
            </p:cNvPr>
            <p:cNvSpPr txBox="1"/>
            <p:nvPr/>
          </p:nvSpPr>
          <p:spPr>
            <a:xfrm>
              <a:off x="355598" y="5779325"/>
              <a:ext cx="418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A)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F2EA143B-E109-3680-D561-436365E49FCE}"/>
                </a:ext>
              </a:extLst>
            </p:cNvPr>
            <p:cNvSpPr txBox="1"/>
            <p:nvPr/>
          </p:nvSpPr>
          <p:spPr>
            <a:xfrm>
              <a:off x="6967357" y="5779324"/>
              <a:ext cx="418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9241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396" y="507803"/>
            <a:ext cx="7592532" cy="538678"/>
          </a:xfrm>
        </p:spPr>
        <p:txBody>
          <a:bodyPr/>
          <a:lstStyle/>
          <a:p>
            <a:r>
              <a:rPr lang="en-US" sz="2400" u="sng" dirty="0">
                <a:latin typeface="Arial"/>
                <a:cs typeface="Arial"/>
              </a:rPr>
              <a:t>Open Fractures</a:t>
            </a:r>
            <a:endParaRPr lang="en-US" sz="24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A32D0992-949C-5BA0-5DBB-C6639DEE37F7}"/>
              </a:ext>
            </a:extLst>
          </p:cNvPr>
          <p:cNvGrpSpPr/>
          <p:nvPr/>
        </p:nvGrpSpPr>
        <p:grpSpPr>
          <a:xfrm>
            <a:off x="262346" y="952162"/>
            <a:ext cx="11738065" cy="5051532"/>
            <a:chOff x="262346" y="952162"/>
            <a:chExt cx="11738065" cy="505153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6F5887D9-307A-9790-6EC8-6668A6E6CB22}"/>
                </a:ext>
              </a:extLst>
            </p:cNvPr>
            <p:cNvGrpSpPr/>
            <p:nvPr/>
          </p:nvGrpSpPr>
          <p:grpSpPr>
            <a:xfrm>
              <a:off x="262346" y="952162"/>
              <a:ext cx="11738065" cy="5015888"/>
              <a:chOff x="262346" y="952162"/>
              <a:chExt cx="11738065" cy="5015888"/>
            </a:xfrm>
          </p:grpSpPr>
          <p:pic>
            <p:nvPicPr>
              <p:cNvPr id="2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2346" y="952162"/>
                <a:ext cx="6115594" cy="495367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grpSp>
            <p:nvGrpSpPr>
              <p:cNvPr id="10" name="Group 9"/>
              <p:cNvGrpSpPr/>
              <p:nvPr/>
            </p:nvGrpSpPr>
            <p:grpSpPr>
              <a:xfrm>
                <a:off x="4740212" y="952162"/>
                <a:ext cx="7260199" cy="5015888"/>
                <a:chOff x="4740212" y="1273442"/>
                <a:chExt cx="7260199" cy="5015888"/>
              </a:xfrm>
            </p:grpSpPr>
            <p:grpSp>
              <p:nvGrpSpPr>
                <p:cNvPr id="5" name="Group 4"/>
                <p:cNvGrpSpPr/>
                <p:nvPr/>
              </p:nvGrpSpPr>
              <p:grpSpPr>
                <a:xfrm>
                  <a:off x="6477000" y="1273442"/>
                  <a:ext cx="5523411" cy="5015888"/>
                  <a:chOff x="6477000" y="1273442"/>
                  <a:chExt cx="5523411" cy="5015888"/>
                </a:xfrm>
              </p:grpSpPr>
              <p:pic>
                <p:nvPicPr>
                  <p:cNvPr id="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824" b="1575"/>
                  <a:stretch/>
                </p:blipFill>
                <p:spPr bwMode="auto">
                  <a:xfrm>
                    <a:off x="6477000" y="1273442"/>
                    <a:ext cx="5523411" cy="5015888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sp>
                <p:nvSpPr>
                  <p:cNvPr id="4" name="Oval 3"/>
                  <p:cNvSpPr/>
                  <p:nvPr/>
                </p:nvSpPr>
                <p:spPr>
                  <a:xfrm rot="19864633">
                    <a:off x="7029625" y="4555009"/>
                    <a:ext cx="601583" cy="826044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8" name="Oval 7">
                    <a:extLst>
                      <a:ext uri="{FF2B5EF4-FFF2-40B4-BE49-F238E27FC236}">
                        <a16:creationId xmlns:a16="http://schemas.microsoft.com/office/drawing/2014/main" xmlns="" id="{2F6152DA-00E3-CE61-38CE-CD9BBC83A3B1}"/>
                      </a:ext>
                    </a:extLst>
                  </p:cNvPr>
                  <p:cNvSpPr/>
                  <p:nvPr/>
                </p:nvSpPr>
                <p:spPr>
                  <a:xfrm rot="19864633">
                    <a:off x="9312827" y="2667829"/>
                    <a:ext cx="723597" cy="826044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6" name="TextBox 5"/>
                <p:cNvSpPr txBox="1"/>
                <p:nvPr/>
              </p:nvSpPr>
              <p:spPr>
                <a:xfrm>
                  <a:off x="4740212" y="4968031"/>
                  <a:ext cx="2348565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A subgroup of open fractures similar to tertiary (Figure 9A)  and clay-soft layers (Figure xx)</a:t>
                  </a:r>
                </a:p>
              </p:txBody>
            </p:sp>
            <p:cxnSp>
              <p:nvCxnSpPr>
                <p:cNvPr id="7" name="Straight Arrow Connector 6"/>
                <p:cNvCxnSpPr/>
                <p:nvPr/>
              </p:nvCxnSpPr>
              <p:spPr>
                <a:xfrm flipV="1">
                  <a:off x="6867392" y="5068388"/>
                  <a:ext cx="221385" cy="120714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xmlns="" id="{3D45E33D-43E5-DFCD-ED17-86132B368BAD}"/>
                    </a:ext>
                  </a:extLst>
                </p:cNvPr>
                <p:cNvSpPr txBox="1"/>
                <p:nvPr/>
              </p:nvSpPr>
              <p:spPr>
                <a:xfrm>
                  <a:off x="9462870" y="1491190"/>
                  <a:ext cx="213557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A subgroup of open fractures similar to foliation-parallel large fractures (Figure 9A)</a:t>
                  </a:r>
                </a:p>
              </p:txBody>
            </p:sp>
          </p:grp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xmlns="" id="{70548B2E-09FF-E255-3C35-5393366918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785317" y="1816241"/>
                <a:ext cx="405731" cy="59032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0B546CF2-83BB-050C-6FE5-578EEDEA3A7C}"/>
                </a:ext>
              </a:extLst>
            </p:cNvPr>
            <p:cNvSpPr txBox="1"/>
            <p:nvPr/>
          </p:nvSpPr>
          <p:spPr>
            <a:xfrm>
              <a:off x="262346" y="5726695"/>
              <a:ext cx="418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C01326FA-D981-CDE4-EA72-447A8B66CF6C}"/>
                </a:ext>
              </a:extLst>
            </p:cNvPr>
            <p:cNvSpPr txBox="1"/>
            <p:nvPr/>
          </p:nvSpPr>
          <p:spPr>
            <a:xfrm>
              <a:off x="6734565" y="5598089"/>
              <a:ext cx="4188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859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xmlns="" id="{9F47753C-AB32-6275-B8C2-05998146622D}"/>
              </a:ext>
            </a:extLst>
          </p:cNvPr>
          <p:cNvGrpSpPr/>
          <p:nvPr/>
        </p:nvGrpSpPr>
        <p:grpSpPr>
          <a:xfrm>
            <a:off x="335151" y="214453"/>
            <a:ext cx="10884504" cy="6532263"/>
            <a:chOff x="335151" y="214453"/>
            <a:chExt cx="10884504" cy="6532263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xmlns="" id="{707F6A50-1E5C-E4CB-097F-E9FD39C1DD28}"/>
                </a:ext>
              </a:extLst>
            </p:cNvPr>
            <p:cNvGrpSpPr/>
            <p:nvPr/>
          </p:nvGrpSpPr>
          <p:grpSpPr>
            <a:xfrm>
              <a:off x="335151" y="214453"/>
              <a:ext cx="10884504" cy="6532263"/>
              <a:chOff x="335151" y="214453"/>
              <a:chExt cx="10884504" cy="6532263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xmlns="" id="{EE877C60-6632-684F-84DE-005C6DD52178}"/>
                  </a:ext>
                </a:extLst>
              </p:cNvPr>
              <p:cNvGrpSpPr/>
              <p:nvPr/>
            </p:nvGrpSpPr>
            <p:grpSpPr>
              <a:xfrm>
                <a:off x="335151" y="474420"/>
                <a:ext cx="7093261" cy="6272296"/>
                <a:chOff x="335151" y="474420"/>
                <a:chExt cx="7093261" cy="6272296"/>
              </a:xfrm>
            </p:grpSpPr>
            <p:pic>
              <p:nvPicPr>
                <p:cNvPr id="3074" name="imageSelected0">
                  <a:extLst>
                    <a:ext uri="{FF2B5EF4-FFF2-40B4-BE49-F238E27FC236}">
                      <a16:creationId xmlns:a16="http://schemas.microsoft.com/office/drawing/2014/main" xmlns="" id="{453C46EE-767C-3572-6ABE-0C3A89F3F51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380"/>
                <a:stretch/>
              </p:blipFill>
              <p:spPr bwMode="auto">
                <a:xfrm>
                  <a:off x="335151" y="584500"/>
                  <a:ext cx="7093261" cy="609800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xmlns="" id="{D11E941F-BB12-17C1-355A-64880C82AF4E}"/>
                    </a:ext>
                  </a:extLst>
                </p:cNvPr>
                <p:cNvSpPr txBox="1"/>
                <p:nvPr/>
              </p:nvSpPr>
              <p:spPr>
                <a:xfrm>
                  <a:off x="880654" y="6469717"/>
                  <a:ext cx="41881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A)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xmlns="" id="{0B870EB2-AE1D-4A9B-EAB1-AF1944CF18F4}"/>
                    </a:ext>
                  </a:extLst>
                </p:cNvPr>
                <p:cNvSpPr txBox="1"/>
                <p:nvPr/>
              </p:nvSpPr>
              <p:spPr>
                <a:xfrm rot="18854871">
                  <a:off x="1822405" y="749033"/>
                  <a:ext cx="82622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TH4100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xmlns="" id="{D7DC48AA-3471-5440-0D94-57B94F146861}"/>
                    </a:ext>
                  </a:extLst>
                </p:cNvPr>
                <p:cNvSpPr txBox="1"/>
                <p:nvPr/>
              </p:nvSpPr>
              <p:spPr>
                <a:xfrm rot="826995">
                  <a:off x="6490386" y="2455063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AMU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xmlns="" id="{0BB7ED6D-677C-DEBD-5F1E-58D68AB572A3}"/>
                    </a:ext>
                  </a:extLst>
                </p:cNvPr>
                <p:cNvSpPr txBox="1"/>
                <p:nvPr/>
              </p:nvSpPr>
              <p:spPr>
                <a:xfrm rot="1709833">
                  <a:off x="4365495" y="4172125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DMU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xmlns="" id="{8F514A5C-9B9A-1D5C-6B80-B48F683AB346}"/>
                    </a:ext>
                  </a:extLst>
                </p:cNvPr>
                <p:cNvSpPr txBox="1"/>
                <p:nvPr/>
              </p:nvSpPr>
              <p:spPr>
                <a:xfrm rot="1709833">
                  <a:off x="3897593" y="4409939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DML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xmlns="" id="{3C8161A9-D7B9-409E-CE61-2387FAC98783}"/>
                    </a:ext>
                  </a:extLst>
                </p:cNvPr>
                <p:cNvSpPr txBox="1"/>
                <p:nvPr/>
              </p:nvSpPr>
              <p:spPr>
                <a:xfrm rot="521718">
                  <a:off x="4888141" y="1853596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AML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xmlns="" id="{6DA242FD-FC5C-EE7B-C94A-2D53044EBC79}"/>
                    </a:ext>
                  </a:extLst>
                </p:cNvPr>
                <p:cNvSpPr txBox="1"/>
                <p:nvPr/>
              </p:nvSpPr>
              <p:spPr>
                <a:xfrm rot="18543238">
                  <a:off x="4775304" y="1127967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TN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xmlns="" id="{F89348A2-DDEA-ACDA-79C1-6DF0452C1B3E}"/>
                    </a:ext>
                  </a:extLst>
                </p:cNvPr>
                <p:cNvSpPr txBox="1"/>
                <p:nvPr/>
              </p:nvSpPr>
              <p:spPr>
                <a:xfrm rot="18543238">
                  <a:off x="5587979" y="1530332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TC</a:t>
                  </a: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xmlns="" id="{6889AF52-F1F1-9CE1-751D-556D8356798C}"/>
                    </a:ext>
                  </a:extLst>
                </p:cNvPr>
                <p:cNvSpPr txBox="1"/>
                <p:nvPr/>
              </p:nvSpPr>
              <p:spPr>
                <a:xfrm rot="19154116">
                  <a:off x="6128208" y="1601058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TU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xmlns="" id="{5F889D58-604E-BB48-A347-40B18E48FA44}"/>
                    </a:ext>
                  </a:extLst>
                </p:cNvPr>
                <p:cNvSpPr txBox="1"/>
                <p:nvPr/>
              </p:nvSpPr>
              <p:spPr>
                <a:xfrm rot="19118499">
                  <a:off x="5508630" y="2448396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TL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xmlns="" id="{43F98DC9-FB59-3A0D-F8A7-49E01B385A1F}"/>
                    </a:ext>
                  </a:extLst>
                </p:cNvPr>
                <p:cNvSpPr txBox="1"/>
                <p:nvPr/>
              </p:nvSpPr>
              <p:spPr>
                <a:xfrm rot="19328057">
                  <a:off x="6010391" y="2659735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TS</a:t>
                  </a: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xmlns="" id="{5405AA3F-5D0D-1DF6-5E0C-E5DE64DE7A9E}"/>
                    </a:ext>
                  </a:extLst>
                </p:cNvPr>
                <p:cNvSpPr txBox="1"/>
                <p:nvPr/>
              </p:nvSpPr>
              <p:spPr>
                <a:xfrm rot="18635643">
                  <a:off x="2195479" y="2727641"/>
                  <a:ext cx="143961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TN production points</a:t>
                  </a: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xmlns="" id="{AE4624B4-5A73-87EB-60A2-91D43EBB94A0}"/>
                    </a:ext>
                  </a:extLst>
                </p:cNvPr>
                <p:cNvSpPr txBox="1"/>
                <p:nvPr/>
              </p:nvSpPr>
              <p:spPr>
                <a:xfrm rot="19015094">
                  <a:off x="3687209" y="2620008"/>
                  <a:ext cx="107095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TU injection point</a:t>
                  </a: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xmlns="" id="{7D316718-CE91-93E5-24CF-0A7C3B02A836}"/>
                  </a:ext>
                </a:extLst>
              </p:cNvPr>
              <p:cNvGrpSpPr/>
              <p:nvPr/>
            </p:nvGrpSpPr>
            <p:grpSpPr>
              <a:xfrm>
                <a:off x="7391628" y="214453"/>
                <a:ext cx="3828027" cy="3802796"/>
                <a:chOff x="7391628" y="214453"/>
                <a:chExt cx="3828027" cy="3802796"/>
              </a:xfrm>
            </p:grpSpPr>
            <p:pic>
              <p:nvPicPr>
                <p:cNvPr id="3075" name="Picture 3">
                  <a:extLst>
                    <a:ext uri="{FF2B5EF4-FFF2-40B4-BE49-F238E27FC236}">
                      <a16:creationId xmlns:a16="http://schemas.microsoft.com/office/drawing/2014/main" xmlns="" id="{770C0E25-A5C3-7BD5-9BF5-CDDEBD9E6AD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931"/>
                <a:stretch/>
              </p:blipFill>
              <p:spPr bwMode="auto">
                <a:xfrm>
                  <a:off x="7391628" y="584500"/>
                  <a:ext cx="3828027" cy="323856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2" name="Oval 1">
                  <a:extLst>
                    <a:ext uri="{FF2B5EF4-FFF2-40B4-BE49-F238E27FC236}">
                      <a16:creationId xmlns:a16="http://schemas.microsoft.com/office/drawing/2014/main" xmlns="" id="{4CD47490-E385-9803-341D-5618534D06EC}"/>
                    </a:ext>
                  </a:extLst>
                </p:cNvPr>
                <p:cNvSpPr/>
                <p:nvPr/>
              </p:nvSpPr>
              <p:spPr>
                <a:xfrm rot="1787257">
                  <a:off x="7470371" y="2737652"/>
                  <a:ext cx="1656064" cy="682906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xmlns="" id="{9B9DD511-0F65-9787-282F-818B2E4D091A}"/>
                    </a:ext>
                  </a:extLst>
                </p:cNvPr>
                <p:cNvSpPr/>
                <p:nvPr/>
              </p:nvSpPr>
              <p:spPr>
                <a:xfrm rot="1672463">
                  <a:off x="7809433" y="1946120"/>
                  <a:ext cx="2151431" cy="623404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Oval 5">
                  <a:extLst>
                    <a:ext uri="{FF2B5EF4-FFF2-40B4-BE49-F238E27FC236}">
                      <a16:creationId xmlns:a16="http://schemas.microsoft.com/office/drawing/2014/main" xmlns="" id="{5DBBFB3E-E3C2-35BF-681D-A3FD22DDC0B1}"/>
                    </a:ext>
                  </a:extLst>
                </p:cNvPr>
                <p:cNvSpPr/>
                <p:nvPr/>
              </p:nvSpPr>
              <p:spPr>
                <a:xfrm rot="1127966">
                  <a:off x="8429028" y="1442077"/>
                  <a:ext cx="2151431" cy="460399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xmlns="" id="{2FD30BD5-9453-0273-4EED-49B19461390D}"/>
                    </a:ext>
                  </a:extLst>
                </p:cNvPr>
                <p:cNvSpPr txBox="1"/>
                <p:nvPr/>
              </p:nvSpPr>
              <p:spPr>
                <a:xfrm>
                  <a:off x="7788511" y="3740250"/>
                  <a:ext cx="41881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B)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xmlns="" id="{8FEEB229-42F3-40EA-0749-D3FDDB8E7ABE}"/>
                    </a:ext>
                  </a:extLst>
                </p:cNvPr>
                <p:cNvSpPr txBox="1"/>
                <p:nvPr/>
              </p:nvSpPr>
              <p:spPr>
                <a:xfrm rot="18543238">
                  <a:off x="9687780" y="817017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TN</a:t>
                  </a: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xmlns="" id="{8D34314B-7ADB-46F6-4364-6E8A321D4B05}"/>
                    </a:ext>
                  </a:extLst>
                </p:cNvPr>
                <p:cNvSpPr txBox="1"/>
                <p:nvPr/>
              </p:nvSpPr>
              <p:spPr>
                <a:xfrm rot="521718">
                  <a:off x="9717122" y="1183786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AML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xmlns="" id="{A82C1A60-6864-E804-9305-8FB4410DAE07}"/>
                    </a:ext>
                  </a:extLst>
                </p:cNvPr>
                <p:cNvSpPr txBox="1"/>
                <p:nvPr/>
              </p:nvSpPr>
              <p:spPr>
                <a:xfrm rot="826995">
                  <a:off x="10651350" y="1567209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AMU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xmlns="" id="{A0971F24-BBA9-97B1-AD0A-C46E1EC0D9BC}"/>
                    </a:ext>
                  </a:extLst>
                </p:cNvPr>
                <p:cNvSpPr txBox="1"/>
                <p:nvPr/>
              </p:nvSpPr>
              <p:spPr>
                <a:xfrm rot="1709833">
                  <a:off x="9948883" y="2636212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DMU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xmlns="" id="{3052ED17-3889-9E10-A937-C2D45AD52DED}"/>
                    </a:ext>
                  </a:extLst>
                </p:cNvPr>
                <p:cNvSpPr txBox="1"/>
                <p:nvPr/>
              </p:nvSpPr>
              <p:spPr>
                <a:xfrm rot="1709833">
                  <a:off x="9457122" y="2782645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DML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xmlns="" id="{FCD44E5E-162A-79F1-9612-30FB8F407A54}"/>
                    </a:ext>
                  </a:extLst>
                </p:cNvPr>
                <p:cNvSpPr txBox="1"/>
                <p:nvPr/>
              </p:nvSpPr>
              <p:spPr>
                <a:xfrm rot="18715878">
                  <a:off x="7923375" y="489066"/>
                  <a:ext cx="82622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TH4100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xmlns="" id="{58E70AEF-322E-1950-F14B-DB2BBBA95653}"/>
                    </a:ext>
                  </a:extLst>
                </p:cNvPr>
                <p:cNvSpPr txBox="1"/>
                <p:nvPr/>
              </p:nvSpPr>
              <p:spPr>
                <a:xfrm rot="18543238">
                  <a:off x="10377551" y="897496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TC</a:t>
                  </a:r>
                </a:p>
              </p:txBody>
            </p:sp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xmlns="" id="{7AED8BF9-080A-794E-6FB1-14FC2B834818}"/>
                    </a:ext>
                  </a:extLst>
                </p:cNvPr>
                <p:cNvSpPr txBox="1"/>
                <p:nvPr/>
              </p:nvSpPr>
              <p:spPr>
                <a:xfrm rot="19154116">
                  <a:off x="10533027" y="1010477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TU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xmlns="" id="{7C413F17-EE89-6BF7-861B-E013354523D2}"/>
                    </a:ext>
                  </a:extLst>
                </p:cNvPr>
                <p:cNvSpPr txBox="1"/>
                <p:nvPr/>
              </p:nvSpPr>
              <p:spPr>
                <a:xfrm rot="19118499">
                  <a:off x="10209998" y="1490622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TL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xmlns="" id="{4AE3B344-E7EE-8565-D1FE-AFE120FD917B}"/>
                    </a:ext>
                  </a:extLst>
                </p:cNvPr>
                <p:cNvSpPr txBox="1"/>
                <p:nvPr/>
              </p:nvSpPr>
              <p:spPr>
                <a:xfrm rot="19328057">
                  <a:off x="10814394" y="1224105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TS</a:t>
                  </a: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xmlns="" id="{06EABE65-A721-3E2D-A28D-C1944AFD7990}"/>
                  </a:ext>
                </a:extLst>
              </p:cNvPr>
              <p:cNvGrpSpPr/>
              <p:nvPr/>
            </p:nvGrpSpPr>
            <p:grpSpPr>
              <a:xfrm>
                <a:off x="7428412" y="3720587"/>
                <a:ext cx="3755530" cy="2887630"/>
                <a:chOff x="7428412" y="3720587"/>
                <a:chExt cx="3755530" cy="2887630"/>
              </a:xfrm>
            </p:grpSpPr>
            <p:pic>
              <p:nvPicPr>
                <p:cNvPr id="3076" name="Picture 4">
                  <a:extLst>
                    <a:ext uri="{FF2B5EF4-FFF2-40B4-BE49-F238E27FC236}">
                      <a16:creationId xmlns:a16="http://schemas.microsoft.com/office/drawing/2014/main" xmlns="" id="{4C725C9E-3890-81E4-BA25-87139A87A52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428412" y="3720587"/>
                  <a:ext cx="3747956" cy="28876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7" name="Oval 6">
                  <a:extLst>
                    <a:ext uri="{FF2B5EF4-FFF2-40B4-BE49-F238E27FC236}">
                      <a16:creationId xmlns:a16="http://schemas.microsoft.com/office/drawing/2014/main" xmlns="" id="{C44B3493-B1AD-6554-A0E9-C5C30199A938}"/>
                    </a:ext>
                  </a:extLst>
                </p:cNvPr>
                <p:cNvSpPr/>
                <p:nvPr/>
              </p:nvSpPr>
              <p:spPr>
                <a:xfrm rot="5610664">
                  <a:off x="7761365" y="4426608"/>
                  <a:ext cx="1150246" cy="503380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xmlns="" id="{953DB8C4-2FFA-AF4A-8A89-0285F207A792}"/>
                    </a:ext>
                  </a:extLst>
                </p:cNvPr>
                <p:cNvSpPr/>
                <p:nvPr/>
              </p:nvSpPr>
              <p:spPr>
                <a:xfrm rot="5615045">
                  <a:off x="8272598" y="4830401"/>
                  <a:ext cx="1988445" cy="573061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xmlns="" id="{41DC51A7-E91D-01CB-D1A1-9F2EC55CB8DB}"/>
                    </a:ext>
                  </a:extLst>
                </p:cNvPr>
                <p:cNvSpPr/>
                <p:nvPr/>
              </p:nvSpPr>
              <p:spPr>
                <a:xfrm rot="4333171">
                  <a:off x="8950351" y="5192957"/>
                  <a:ext cx="2271889" cy="470761"/>
                </a:xfrm>
                <a:prstGeom prst="ellipse">
                  <a:avLst/>
                </a:prstGeom>
                <a:noFill/>
                <a:ln>
                  <a:solidFill>
                    <a:srgbClr val="FF0000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xmlns="" id="{BF002AED-A1D9-AC9E-A64B-4FC48BA5C203}"/>
                    </a:ext>
                  </a:extLst>
                </p:cNvPr>
                <p:cNvSpPr txBox="1"/>
                <p:nvPr/>
              </p:nvSpPr>
              <p:spPr>
                <a:xfrm>
                  <a:off x="7476471" y="6229861"/>
                  <a:ext cx="41881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C)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xmlns="" id="{13414770-A128-81A5-FF6F-F45B3AAD265E}"/>
                    </a:ext>
                  </a:extLst>
                </p:cNvPr>
                <p:cNvSpPr txBox="1"/>
                <p:nvPr/>
              </p:nvSpPr>
              <p:spPr>
                <a:xfrm rot="657574">
                  <a:off x="10086159" y="4014261"/>
                  <a:ext cx="82622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TH4100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xmlns="" id="{1A26A098-FC1C-A2C4-6571-C576B08E745E}"/>
                    </a:ext>
                  </a:extLst>
                </p:cNvPr>
                <p:cNvSpPr txBox="1"/>
                <p:nvPr/>
              </p:nvSpPr>
              <p:spPr>
                <a:xfrm>
                  <a:off x="9614943" y="6200432"/>
                  <a:ext cx="826226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TV4100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xmlns="" id="{74E6DBF4-BA89-4099-DFEB-A5BDF205A30C}"/>
                    </a:ext>
                  </a:extLst>
                </p:cNvPr>
                <p:cNvSpPr txBox="1"/>
                <p:nvPr/>
              </p:nvSpPr>
              <p:spPr>
                <a:xfrm rot="4684892">
                  <a:off x="10042888" y="6006394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AML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xmlns="" id="{075211FA-A834-60D5-3BAA-AECA5B70D119}"/>
                    </a:ext>
                  </a:extLst>
                </p:cNvPr>
                <p:cNvSpPr txBox="1"/>
                <p:nvPr/>
              </p:nvSpPr>
              <p:spPr>
                <a:xfrm rot="3884201">
                  <a:off x="10109436" y="4576556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AMU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xmlns="" id="{6D7E783A-D03B-8555-72D0-7EDB652061FB}"/>
                    </a:ext>
                  </a:extLst>
                </p:cNvPr>
                <p:cNvSpPr txBox="1"/>
                <p:nvPr/>
              </p:nvSpPr>
              <p:spPr>
                <a:xfrm rot="5836366">
                  <a:off x="9099594" y="4272554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DMU</a:t>
                  </a: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xmlns="" id="{0E6A5490-4F22-6E9A-0593-15C3F1133D69}"/>
                    </a:ext>
                  </a:extLst>
                </p:cNvPr>
                <p:cNvSpPr txBox="1"/>
                <p:nvPr/>
              </p:nvSpPr>
              <p:spPr>
                <a:xfrm rot="5891186">
                  <a:off x="8722586" y="6006395"/>
                  <a:ext cx="559662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DML</a:t>
                  </a: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xmlns="" id="{C9675347-FFD1-3B34-AE97-E1DFE2061AE7}"/>
                    </a:ext>
                  </a:extLst>
                </p:cNvPr>
                <p:cNvSpPr txBox="1"/>
                <p:nvPr/>
              </p:nvSpPr>
              <p:spPr>
                <a:xfrm rot="700240">
                  <a:off x="10795565" y="5077140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TN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xmlns="" id="{D5020B07-D34D-F178-2C80-34A92F837B3F}"/>
                    </a:ext>
                  </a:extLst>
                </p:cNvPr>
                <p:cNvSpPr txBox="1"/>
                <p:nvPr/>
              </p:nvSpPr>
              <p:spPr>
                <a:xfrm rot="700240">
                  <a:off x="10711023" y="4875905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TU</a:t>
                  </a: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xmlns="" id="{57F3CDB1-C616-DFE1-FAE9-2A34BDB5E907}"/>
                    </a:ext>
                  </a:extLst>
                </p:cNvPr>
                <p:cNvSpPr txBox="1"/>
                <p:nvPr/>
              </p:nvSpPr>
              <p:spPr>
                <a:xfrm rot="700240">
                  <a:off x="10677989" y="5456554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TC</a:t>
                  </a: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xmlns="" id="{3598AD41-F768-C7FF-E6B3-15311F0157CB}"/>
                    </a:ext>
                  </a:extLst>
                </p:cNvPr>
                <p:cNvSpPr txBox="1"/>
                <p:nvPr/>
              </p:nvSpPr>
              <p:spPr>
                <a:xfrm rot="700240">
                  <a:off x="10634263" y="5644631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TS</a:t>
                  </a: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xmlns="" id="{782D3971-9DF7-8438-3786-8E983A69D91A}"/>
                    </a:ext>
                  </a:extLst>
                </p:cNvPr>
                <p:cNvSpPr txBox="1"/>
                <p:nvPr/>
              </p:nvSpPr>
              <p:spPr>
                <a:xfrm rot="2264940">
                  <a:off x="9491695" y="5515792"/>
                  <a:ext cx="38837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TL</a:t>
                  </a:r>
                </a:p>
              </p:txBody>
            </p:sp>
          </p:grpSp>
        </p:grp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xmlns="" id="{A01B5B15-DD68-655E-A219-A838C4721B77}"/>
                </a:ext>
              </a:extLst>
            </p:cNvPr>
            <p:cNvCxnSpPr>
              <a:cxnSpLocks/>
            </p:cNvCxnSpPr>
            <p:nvPr/>
          </p:nvCxnSpPr>
          <p:spPr>
            <a:xfrm>
              <a:off x="4328101" y="2958473"/>
              <a:ext cx="290064" cy="1569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xmlns="" id="{16875A48-F88E-E56D-7CD4-8FBCF3BFDCAE}"/>
                </a:ext>
              </a:extLst>
            </p:cNvPr>
            <p:cNvCxnSpPr>
              <a:cxnSpLocks/>
            </p:cNvCxnSpPr>
            <p:nvPr/>
          </p:nvCxnSpPr>
          <p:spPr>
            <a:xfrm>
              <a:off x="3076309" y="3079105"/>
              <a:ext cx="290064" cy="15694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xmlns="" id="{3D888669-16DF-6DBA-C425-476AE9CEF1C1}"/>
                </a:ext>
              </a:extLst>
            </p:cNvPr>
            <p:cNvCxnSpPr>
              <a:cxnSpLocks/>
            </p:cNvCxnSpPr>
            <p:nvPr/>
          </p:nvCxnSpPr>
          <p:spPr>
            <a:xfrm>
              <a:off x="2987923" y="3189682"/>
              <a:ext cx="191970" cy="23931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110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396" y="-361226"/>
            <a:ext cx="9393718" cy="538678"/>
          </a:xfrm>
        </p:spPr>
        <p:txBody>
          <a:bodyPr/>
          <a:lstStyle/>
          <a:p>
            <a:r>
              <a:rPr lang="en-US" sz="2400" u="sng" dirty="0">
                <a:latin typeface="Arial"/>
                <a:cs typeface="Arial"/>
              </a:rPr>
              <a:t>TV4100 HF, Tertiary fracture (drift), and TC-TL soft-clay layers</a:t>
            </a:r>
            <a:endParaRPr lang="en-US" sz="2400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B2E61CCA-E42A-A33F-1557-4CA3D4ACE4A0}"/>
              </a:ext>
            </a:extLst>
          </p:cNvPr>
          <p:cNvGrpSpPr/>
          <p:nvPr/>
        </p:nvGrpSpPr>
        <p:grpSpPr>
          <a:xfrm>
            <a:off x="269573" y="1046481"/>
            <a:ext cx="11617627" cy="5557611"/>
            <a:chOff x="269573" y="1046481"/>
            <a:chExt cx="11617627" cy="5557611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96385" y="1634919"/>
              <a:ext cx="4890815" cy="4969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316"/>
            <a:stretch/>
          </p:blipFill>
          <p:spPr bwMode="auto">
            <a:xfrm>
              <a:off x="539251" y="1046481"/>
              <a:ext cx="6345083" cy="554097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4772297" y="5587550"/>
              <a:ext cx="11930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HF (TV4100)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393577" y="4586065"/>
              <a:ext cx="119307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HF (TV4100)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852660" y="3277516"/>
              <a:ext cx="11636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00FF"/>
                  </a:solidFill>
                </a:rPr>
                <a:t>Tertiary/clay-soft layers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477987" y="1275827"/>
              <a:ext cx="11636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000FF"/>
                  </a:solidFill>
                </a:rPr>
                <a:t>Tertiary/clay-soft layers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69A638CF-0838-294D-B4B4-9395DC0B0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79255" y="1046482"/>
              <a:ext cx="1935641" cy="2845798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xmlns="" id="{36AADE90-E08A-E411-5F93-8116C84E4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4799" y="1605706"/>
              <a:ext cx="2151017" cy="4798674"/>
            </a:xfrm>
            <a:prstGeom prst="rect">
              <a:avLst/>
            </a:prstGeom>
          </p:spPr>
        </p:pic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xmlns="" id="{68DB4368-2683-DB67-2DF9-92F2F3B45D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55816" y="3884023"/>
              <a:ext cx="2123760" cy="8720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xmlns="" id="{7275FC1F-DCF1-F6B3-AAD5-2BF01C76CA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79576" y="2730762"/>
              <a:ext cx="999679" cy="23496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CB86435F-DDF7-30CF-0F17-974D7BB372D6}"/>
                </a:ext>
              </a:extLst>
            </p:cNvPr>
            <p:cNvSpPr txBox="1"/>
            <p:nvPr/>
          </p:nvSpPr>
          <p:spPr>
            <a:xfrm rot="1149281">
              <a:off x="5215883" y="3145289"/>
              <a:ext cx="5660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TC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8C9F8489-3A35-E4C6-5663-22F3AE241F72}"/>
                </a:ext>
              </a:extLst>
            </p:cNvPr>
            <p:cNvSpPr txBox="1"/>
            <p:nvPr/>
          </p:nvSpPr>
          <p:spPr>
            <a:xfrm rot="17036101">
              <a:off x="3058606" y="3592290"/>
              <a:ext cx="5660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DML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AEA6C175-D9BB-FE4C-3D79-21D15FB35BC2}"/>
                </a:ext>
              </a:extLst>
            </p:cNvPr>
            <p:cNvSpPr txBox="1"/>
            <p:nvPr/>
          </p:nvSpPr>
          <p:spPr>
            <a:xfrm rot="1149281">
              <a:off x="5103834" y="3419856"/>
              <a:ext cx="5660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D222844A-5A12-7490-C767-9CCBB343D133}"/>
                </a:ext>
              </a:extLst>
            </p:cNvPr>
            <p:cNvSpPr txBox="1"/>
            <p:nvPr/>
          </p:nvSpPr>
          <p:spPr>
            <a:xfrm rot="187427">
              <a:off x="3917669" y="2527416"/>
              <a:ext cx="5660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TN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F89049DF-EF34-CC45-2F6E-2E734D02953C}"/>
                </a:ext>
              </a:extLst>
            </p:cNvPr>
            <p:cNvSpPr txBox="1"/>
            <p:nvPr/>
          </p:nvSpPr>
          <p:spPr>
            <a:xfrm rot="187427">
              <a:off x="3894342" y="2118830"/>
              <a:ext cx="5660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TU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63728BFB-F335-3B75-0841-56FAB7A8AA11}"/>
                </a:ext>
              </a:extLst>
            </p:cNvPr>
            <p:cNvSpPr txBox="1"/>
            <p:nvPr/>
          </p:nvSpPr>
          <p:spPr>
            <a:xfrm rot="21181564">
              <a:off x="3042984" y="2024882"/>
              <a:ext cx="5660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DMA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E729BE68-A2CB-BC8A-1577-F6619861CB37}"/>
                </a:ext>
              </a:extLst>
            </p:cNvPr>
            <p:cNvSpPr txBox="1"/>
            <p:nvPr/>
          </p:nvSpPr>
          <p:spPr>
            <a:xfrm rot="4491029">
              <a:off x="4991230" y="4226175"/>
              <a:ext cx="5660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AML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DE5DD9EF-2350-0E31-8236-26882DA8C872}"/>
                </a:ext>
              </a:extLst>
            </p:cNvPr>
            <p:cNvSpPr txBox="1"/>
            <p:nvPr/>
          </p:nvSpPr>
          <p:spPr>
            <a:xfrm rot="2017127">
              <a:off x="4808448" y="2127670"/>
              <a:ext cx="5660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AMU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B9763628-B4CC-BB3C-B705-C3D7F154F22D}"/>
                </a:ext>
              </a:extLst>
            </p:cNvPr>
            <p:cNvSpPr txBox="1"/>
            <p:nvPr/>
          </p:nvSpPr>
          <p:spPr>
            <a:xfrm>
              <a:off x="2746859" y="1635903"/>
              <a:ext cx="11636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Leak points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xmlns="" id="{57F775EB-582D-5D8B-EEC2-419D1052DD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5874" y="2730762"/>
              <a:ext cx="1113081" cy="5897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xmlns="" id="{9B81EE26-2C12-72D0-694D-EEC132B100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9425" y="2693328"/>
              <a:ext cx="882453" cy="61406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5939648D-C5FE-6E02-0FAB-1810BEEE0004}"/>
                </a:ext>
              </a:extLst>
            </p:cNvPr>
            <p:cNvSpPr txBox="1"/>
            <p:nvPr/>
          </p:nvSpPr>
          <p:spPr>
            <a:xfrm>
              <a:off x="2455816" y="3134364"/>
              <a:ext cx="9507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TN production points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A238948B-A880-2580-9F11-EE2B5D72A2AA}"/>
                </a:ext>
              </a:extLst>
            </p:cNvPr>
            <p:cNvSpPr txBox="1"/>
            <p:nvPr/>
          </p:nvSpPr>
          <p:spPr>
            <a:xfrm rot="678030">
              <a:off x="3733897" y="2755953"/>
              <a:ext cx="95073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TC injection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82459F04-EA91-AC58-E3E6-F66A08D9C274}"/>
                </a:ext>
              </a:extLst>
            </p:cNvPr>
            <p:cNvSpPr txBox="1"/>
            <p:nvPr/>
          </p:nvSpPr>
          <p:spPr>
            <a:xfrm rot="678030">
              <a:off x="3778837" y="2374035"/>
              <a:ext cx="95073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TU injection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D9485133-2C38-6693-2A05-DCDD4FECA069}"/>
                </a:ext>
              </a:extLst>
            </p:cNvPr>
            <p:cNvSpPr txBox="1"/>
            <p:nvPr/>
          </p:nvSpPr>
          <p:spPr>
            <a:xfrm>
              <a:off x="269573" y="1318971"/>
              <a:ext cx="4615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A)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D3CE4A62-445D-B9E4-FB54-36377B34CD1B}"/>
                </a:ext>
              </a:extLst>
            </p:cNvPr>
            <p:cNvSpPr txBox="1"/>
            <p:nvPr/>
          </p:nvSpPr>
          <p:spPr>
            <a:xfrm>
              <a:off x="7954888" y="1510636"/>
              <a:ext cx="4615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B)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859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691" y="-453949"/>
            <a:ext cx="7592532" cy="538678"/>
          </a:xfrm>
        </p:spPr>
        <p:txBody>
          <a:bodyPr/>
          <a:lstStyle/>
          <a:p>
            <a:r>
              <a:rPr lang="en-US" sz="2400" u="sng" dirty="0">
                <a:latin typeface="Arial"/>
                <a:cs typeface="Arial"/>
              </a:rPr>
              <a:t>DTS anomalies and Open Fractures</a:t>
            </a:r>
            <a:endParaRPr lang="en-US" sz="2400" dirty="0"/>
          </a:p>
        </p:txBody>
      </p:sp>
      <p:grpSp>
        <p:nvGrpSpPr>
          <p:cNvPr id="2057" name="Group 2056">
            <a:extLst>
              <a:ext uri="{FF2B5EF4-FFF2-40B4-BE49-F238E27FC236}">
                <a16:creationId xmlns:a16="http://schemas.microsoft.com/office/drawing/2014/main" xmlns="" id="{A2790899-79AD-9561-E81F-D1F5D6BE0EE1}"/>
              </a:ext>
            </a:extLst>
          </p:cNvPr>
          <p:cNvGrpSpPr/>
          <p:nvPr/>
        </p:nvGrpSpPr>
        <p:grpSpPr>
          <a:xfrm>
            <a:off x="893707" y="93217"/>
            <a:ext cx="11409597" cy="6431614"/>
            <a:chOff x="893707" y="93217"/>
            <a:chExt cx="11409597" cy="6431614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xmlns="" id="{0D91FA28-B4DF-B6D2-AC6C-D01591326ECB}"/>
                </a:ext>
              </a:extLst>
            </p:cNvPr>
            <p:cNvGrpSpPr/>
            <p:nvPr/>
          </p:nvGrpSpPr>
          <p:grpSpPr>
            <a:xfrm>
              <a:off x="893707" y="93217"/>
              <a:ext cx="11409597" cy="6431614"/>
              <a:chOff x="893707" y="93217"/>
              <a:chExt cx="11409597" cy="643161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xmlns="" id="{B9EC01AB-CB27-8BCE-C04F-A31D42AB7E0C}"/>
                  </a:ext>
                </a:extLst>
              </p:cNvPr>
              <p:cNvSpPr txBox="1"/>
              <p:nvPr/>
            </p:nvSpPr>
            <p:spPr>
              <a:xfrm rot="563676">
                <a:off x="4697267" y="2727518"/>
                <a:ext cx="5968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AMU</a:t>
                </a:r>
              </a:p>
            </p:txBody>
          </p: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xmlns="" id="{02B82062-7F76-9E5F-5AFC-F0FDA2407A78}"/>
                  </a:ext>
                </a:extLst>
              </p:cNvPr>
              <p:cNvGrpSpPr/>
              <p:nvPr/>
            </p:nvGrpSpPr>
            <p:grpSpPr>
              <a:xfrm>
                <a:off x="893707" y="93217"/>
                <a:ext cx="5305698" cy="4406992"/>
                <a:chOff x="0" y="1715806"/>
                <a:chExt cx="5305698" cy="4406992"/>
              </a:xfrm>
            </p:grpSpPr>
            <p:pic>
              <p:nvPicPr>
                <p:cNvPr id="2" name="Picture 2"/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481"/>
                <a:stretch/>
              </p:blipFill>
              <p:spPr bwMode="auto">
                <a:xfrm>
                  <a:off x="0" y="1715806"/>
                  <a:ext cx="5305698" cy="4406992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xmlns="" id="{4017E79B-08F6-D11B-89FD-EB2296656699}"/>
                    </a:ext>
                  </a:extLst>
                </p:cNvPr>
                <p:cNvSpPr txBox="1"/>
                <p:nvPr/>
              </p:nvSpPr>
              <p:spPr>
                <a:xfrm rot="18937659">
                  <a:off x="3699654" y="2248305"/>
                  <a:ext cx="56605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TC</a:t>
                  </a: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xmlns="" id="{44CBC6E2-3986-F1AC-EC9F-43D1CB7A0D5B}"/>
                    </a:ext>
                  </a:extLst>
                </p:cNvPr>
                <p:cNvSpPr txBox="1"/>
                <p:nvPr/>
              </p:nvSpPr>
              <p:spPr>
                <a:xfrm rot="18782998">
                  <a:off x="3138277" y="2008820"/>
                  <a:ext cx="39667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TN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xmlns="" id="{F192BE9F-234A-D745-ABD1-6E16113891F8}"/>
                    </a:ext>
                  </a:extLst>
                </p:cNvPr>
                <p:cNvSpPr txBox="1"/>
                <p:nvPr/>
              </p:nvSpPr>
              <p:spPr>
                <a:xfrm rot="18937659">
                  <a:off x="4429692" y="2499576"/>
                  <a:ext cx="56605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TS</a:t>
                  </a: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xmlns="" id="{5B273723-E295-DB10-D4D8-44874D93D56A}"/>
                    </a:ext>
                  </a:extLst>
                </p:cNvPr>
                <p:cNvSpPr txBox="1"/>
                <p:nvPr/>
              </p:nvSpPr>
              <p:spPr>
                <a:xfrm rot="18937659">
                  <a:off x="3699654" y="2842160"/>
                  <a:ext cx="566057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TL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xmlns="" id="{1D1EBA11-5BA0-A788-4AC7-3B6DF4DAC6F3}"/>
                    </a:ext>
                  </a:extLst>
                </p:cNvPr>
                <p:cNvSpPr txBox="1"/>
                <p:nvPr/>
              </p:nvSpPr>
              <p:spPr>
                <a:xfrm rot="18937659">
                  <a:off x="4094214" y="2304460"/>
                  <a:ext cx="39667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TU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xmlns="" id="{FFC6CC56-1FED-859A-1EDA-0AEA3901EC99}"/>
                    </a:ext>
                  </a:extLst>
                </p:cNvPr>
                <p:cNvSpPr txBox="1"/>
                <p:nvPr/>
              </p:nvSpPr>
              <p:spPr>
                <a:xfrm rot="563676">
                  <a:off x="3365462" y="2422688"/>
                  <a:ext cx="5968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AML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xmlns="" id="{170502B1-FF00-D20F-488C-FA4DAF9EB9FA}"/>
                    </a:ext>
                  </a:extLst>
                </p:cNvPr>
                <p:cNvSpPr txBox="1"/>
                <p:nvPr/>
              </p:nvSpPr>
              <p:spPr>
                <a:xfrm rot="1834778">
                  <a:off x="2637116" y="4291507"/>
                  <a:ext cx="5968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DML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xmlns="" id="{F765D190-770A-6B85-5817-E220D6FA920A}"/>
                    </a:ext>
                  </a:extLst>
                </p:cNvPr>
                <p:cNvSpPr txBox="1"/>
                <p:nvPr/>
              </p:nvSpPr>
              <p:spPr>
                <a:xfrm rot="1698758">
                  <a:off x="3215467" y="4210194"/>
                  <a:ext cx="5968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DMU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xmlns="" id="{AD7FB955-2146-1E7B-6F8D-2BEC2B00DC4F}"/>
                    </a:ext>
                  </a:extLst>
                </p:cNvPr>
                <p:cNvSpPr txBox="1"/>
                <p:nvPr/>
              </p:nvSpPr>
              <p:spPr>
                <a:xfrm>
                  <a:off x="356854" y="2365681"/>
                  <a:ext cx="65681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Leak points</a:t>
                  </a: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xmlns="" id="{D05552A0-5805-979D-C1A3-BBAF28F196C0}"/>
                    </a:ext>
                  </a:extLst>
                </p:cNvPr>
                <p:cNvSpPr txBox="1"/>
                <p:nvPr/>
              </p:nvSpPr>
              <p:spPr>
                <a:xfrm>
                  <a:off x="325503" y="3596136"/>
                  <a:ext cx="908372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/>
                    <a:t>DTS anomaly points</a:t>
                  </a:r>
                </a:p>
              </p:txBody>
            </p: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xmlns="" id="{3CB93617-3330-B06A-7669-24476BBB0DB6}"/>
                  </a:ext>
                </a:extLst>
              </p:cNvPr>
              <p:cNvGrpSpPr/>
              <p:nvPr/>
            </p:nvGrpSpPr>
            <p:grpSpPr>
              <a:xfrm>
                <a:off x="4692318" y="1818533"/>
                <a:ext cx="5383846" cy="4338066"/>
                <a:chOff x="5016321" y="1784732"/>
                <a:chExt cx="5383846" cy="4338066"/>
              </a:xfrm>
            </p:grpSpPr>
            <p:grpSp>
              <p:nvGrpSpPr>
                <p:cNvPr id="36" name="Group 35">
                  <a:extLst>
                    <a:ext uri="{FF2B5EF4-FFF2-40B4-BE49-F238E27FC236}">
                      <a16:creationId xmlns:a16="http://schemas.microsoft.com/office/drawing/2014/main" xmlns="" id="{247C5F4C-FF48-5716-85C2-3B8D48033A53}"/>
                    </a:ext>
                  </a:extLst>
                </p:cNvPr>
                <p:cNvGrpSpPr/>
                <p:nvPr/>
              </p:nvGrpSpPr>
              <p:grpSpPr>
                <a:xfrm>
                  <a:off x="5016321" y="1784732"/>
                  <a:ext cx="5383846" cy="4338066"/>
                  <a:chOff x="5016321" y="1784732"/>
                  <a:chExt cx="5383846" cy="4338066"/>
                </a:xfrm>
              </p:grpSpPr>
              <p:pic>
                <p:nvPicPr>
                  <p:cNvPr id="3" name="Picture 4"/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5016321" y="1784732"/>
                    <a:ext cx="5355587" cy="4338066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sp>
                <p:nvSpPr>
                  <p:cNvPr id="5" name="TextBox 4">
                    <a:extLst>
                      <a:ext uri="{FF2B5EF4-FFF2-40B4-BE49-F238E27FC236}">
                        <a16:creationId xmlns:a16="http://schemas.microsoft.com/office/drawing/2014/main" xmlns="" id="{EB376E8C-C074-7B24-4F96-6F43CA754DA8}"/>
                      </a:ext>
                    </a:extLst>
                  </p:cNvPr>
                  <p:cNvSpPr txBox="1"/>
                  <p:nvPr/>
                </p:nvSpPr>
                <p:spPr>
                  <a:xfrm rot="18937659">
                    <a:off x="8837711" y="2248303"/>
                    <a:ext cx="56605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TC</a:t>
                    </a:r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xmlns="" id="{0FA0EBF8-EF44-F5A3-3147-E430727FFE90}"/>
                      </a:ext>
                    </a:extLst>
                  </p:cNvPr>
                  <p:cNvSpPr txBox="1"/>
                  <p:nvPr/>
                </p:nvSpPr>
                <p:spPr>
                  <a:xfrm rot="18937659">
                    <a:off x="8423639" y="1815010"/>
                    <a:ext cx="39667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TN</a:t>
                    </a:r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xmlns="" id="{B6DF6B73-7090-8BB7-CB2B-B6942E298080}"/>
                      </a:ext>
                    </a:extLst>
                  </p:cNvPr>
                  <p:cNvSpPr txBox="1"/>
                  <p:nvPr/>
                </p:nvSpPr>
                <p:spPr>
                  <a:xfrm rot="18937659">
                    <a:off x="9614263" y="2465393"/>
                    <a:ext cx="56605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TS</a:t>
                    </a:r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xmlns="" id="{864F468E-753D-DAC9-94C9-43AF2DF1EF02}"/>
                      </a:ext>
                    </a:extLst>
                  </p:cNvPr>
                  <p:cNvSpPr txBox="1"/>
                  <p:nvPr/>
                </p:nvSpPr>
                <p:spPr>
                  <a:xfrm rot="18937659">
                    <a:off x="8837710" y="2842160"/>
                    <a:ext cx="566057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TL</a:t>
                    </a:r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xmlns="" id="{1DA81FB2-59BA-16DB-401D-F06769C105B2}"/>
                      </a:ext>
                    </a:extLst>
                  </p:cNvPr>
                  <p:cNvSpPr txBox="1"/>
                  <p:nvPr/>
                </p:nvSpPr>
                <p:spPr>
                  <a:xfrm rot="18937659">
                    <a:off x="9110535" y="2410648"/>
                    <a:ext cx="39667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TU</a:t>
                    </a:r>
                  </a:p>
                </p:txBody>
              </p: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xmlns="" id="{5A677C01-8C9C-B2EF-6694-95D4A504457B}"/>
                      </a:ext>
                    </a:extLst>
                  </p:cNvPr>
                  <p:cNvSpPr txBox="1"/>
                  <p:nvPr/>
                </p:nvSpPr>
                <p:spPr>
                  <a:xfrm rot="563676">
                    <a:off x="9803332" y="2793139"/>
                    <a:ext cx="59683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AMU</a:t>
                    </a: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xmlns="" id="{3CFB0375-05D0-9A6D-3C72-27E8AE9B71BF}"/>
                      </a:ext>
                    </a:extLst>
                  </p:cNvPr>
                  <p:cNvSpPr txBox="1"/>
                  <p:nvPr/>
                </p:nvSpPr>
                <p:spPr>
                  <a:xfrm rot="563676">
                    <a:off x="8447736" y="2471453"/>
                    <a:ext cx="596835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AML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xmlns="" id="{7430F7E2-330B-AC56-70FF-64B02AD4622F}"/>
                      </a:ext>
                    </a:extLst>
                  </p:cNvPr>
                  <p:cNvSpPr txBox="1"/>
                  <p:nvPr/>
                </p:nvSpPr>
                <p:spPr>
                  <a:xfrm>
                    <a:off x="5552541" y="2412951"/>
                    <a:ext cx="656815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Leak points</a:t>
                    </a:r>
                  </a:p>
                </p:txBody>
              </p:sp>
            </p:grp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xmlns="" id="{F4DB8670-5E52-D2EE-091A-7DCC2D359CFB}"/>
                    </a:ext>
                  </a:extLst>
                </p:cNvPr>
                <p:cNvSpPr txBox="1"/>
                <p:nvPr/>
              </p:nvSpPr>
              <p:spPr>
                <a:xfrm rot="1708275">
                  <a:off x="7527877" y="4424778"/>
                  <a:ext cx="5968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DML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xmlns="" id="{FD0F5AE0-454D-61AE-A545-C0CEBD5A2D86}"/>
                    </a:ext>
                  </a:extLst>
                </p:cNvPr>
                <p:cNvSpPr txBox="1"/>
                <p:nvPr/>
              </p:nvSpPr>
              <p:spPr>
                <a:xfrm rot="1305627">
                  <a:off x="8145030" y="4167687"/>
                  <a:ext cx="5968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DMU</a:t>
                  </a:r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xmlns="" id="{3F90BE38-63CF-CADA-73C1-FD9871B21855}"/>
                  </a:ext>
                </a:extLst>
              </p:cNvPr>
              <p:cNvGrpSpPr/>
              <p:nvPr/>
            </p:nvGrpSpPr>
            <p:grpSpPr>
              <a:xfrm>
                <a:off x="8419327" y="3846937"/>
                <a:ext cx="3883977" cy="2228534"/>
                <a:chOff x="8725781" y="3681594"/>
                <a:chExt cx="3883977" cy="2228534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xmlns="" id="{B1E404E7-7F46-2370-F4BE-AEB9CD4FB782}"/>
                    </a:ext>
                  </a:extLst>
                </p:cNvPr>
                <p:cNvGrpSpPr/>
                <p:nvPr/>
              </p:nvGrpSpPr>
              <p:grpSpPr>
                <a:xfrm>
                  <a:off x="8725781" y="3681594"/>
                  <a:ext cx="3883977" cy="2228534"/>
                  <a:chOff x="10101749" y="3550048"/>
                  <a:chExt cx="3883977" cy="2228534"/>
                </a:xfrm>
              </p:grpSpPr>
              <p:grpSp>
                <p:nvGrpSpPr>
                  <p:cNvPr id="37" name="Group 36">
                    <a:extLst>
                      <a:ext uri="{FF2B5EF4-FFF2-40B4-BE49-F238E27FC236}">
                        <a16:creationId xmlns:a16="http://schemas.microsoft.com/office/drawing/2014/main" xmlns="" id="{A4A93BDA-2BDF-DC42-AA5E-45A68CFF593A}"/>
                      </a:ext>
                    </a:extLst>
                  </p:cNvPr>
                  <p:cNvGrpSpPr/>
                  <p:nvPr/>
                </p:nvGrpSpPr>
                <p:grpSpPr>
                  <a:xfrm>
                    <a:off x="10101749" y="3550048"/>
                    <a:ext cx="3883977" cy="2228534"/>
                    <a:chOff x="8310572" y="3832630"/>
                    <a:chExt cx="3883977" cy="2228534"/>
                  </a:xfrm>
                </p:grpSpPr>
                <p:pic>
                  <p:nvPicPr>
                    <p:cNvPr id="2051" name="Picture 3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10236" t="24380" r="4520" b="27679"/>
                    <a:stretch/>
                  </p:blipFill>
                  <p:spPr bwMode="auto">
                    <a:xfrm>
                      <a:off x="8310572" y="3857895"/>
                      <a:ext cx="3844003" cy="220326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accent1"/>
                          </a:solidFill>
                        </a14:hiddenFill>
                      </a:ext>
                      <a:ext uri="{91240B29-F687-4F45-9708-019B960494DF}">
                        <a14:hiddenLine xmlns:a14="http://schemas.microsoft.com/office/drawing/2010/main" w="9525">
                          <a:solidFill>
                            <a:schemeClr val="tx1"/>
                          </a:solidFill>
                          <a:miter lim="800000"/>
                          <a:headEnd/>
                          <a:tailEnd/>
                        </a14:hiddenLine>
                      </a:ex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chemeClr val="bg2"/>
                            </a:outerShdw>
                          </a:effectLst>
                        </a14:hiddenEffects>
                      </a:ext>
                    </a:extLst>
                  </p:spPr>
                </p:pic>
                <p:sp>
                  <p:nvSpPr>
                    <p:cNvPr id="7" name="TextBox 6">
                      <a:extLst>
                        <a:ext uri="{FF2B5EF4-FFF2-40B4-BE49-F238E27FC236}">
                          <a16:creationId xmlns:a16="http://schemas.microsoft.com/office/drawing/2014/main" xmlns="" id="{09DD1747-10E2-D8D4-4DC3-BFDCBD33C57F}"/>
                        </a:ext>
                      </a:extLst>
                    </p:cNvPr>
                    <p:cNvSpPr txBox="1"/>
                    <p:nvPr/>
                  </p:nvSpPr>
                  <p:spPr>
                    <a:xfrm rot="18937659">
                      <a:off x="11070264" y="3980816"/>
                      <a:ext cx="56605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TC</a:t>
                      </a:r>
                    </a:p>
                  </p:txBody>
                </p:sp>
                <p:sp>
                  <p:nvSpPr>
                    <p:cNvPr id="11" name="TextBox 10">
                      <a:extLst>
                        <a:ext uri="{FF2B5EF4-FFF2-40B4-BE49-F238E27FC236}">
                          <a16:creationId xmlns:a16="http://schemas.microsoft.com/office/drawing/2014/main" xmlns="" id="{C72824E6-5BD9-1CAB-192B-136FBA212ABD}"/>
                        </a:ext>
                      </a:extLst>
                    </p:cNvPr>
                    <p:cNvSpPr txBox="1"/>
                    <p:nvPr/>
                  </p:nvSpPr>
                  <p:spPr>
                    <a:xfrm rot="18937659">
                      <a:off x="10652814" y="3832630"/>
                      <a:ext cx="39667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TN</a:t>
                      </a:r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xmlns="" id="{944CA743-061A-C55E-4E3A-0B0B221652D4}"/>
                        </a:ext>
                      </a:extLst>
                    </p:cNvPr>
                    <p:cNvSpPr txBox="1"/>
                    <p:nvPr/>
                  </p:nvSpPr>
                  <p:spPr>
                    <a:xfrm rot="18937659">
                      <a:off x="11568024" y="4215817"/>
                      <a:ext cx="56605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TS</a:t>
                      </a:r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xmlns="" id="{8056A749-0188-51CC-653E-CCA7AFD0D2A0}"/>
                        </a:ext>
                      </a:extLst>
                    </p:cNvPr>
                    <p:cNvSpPr txBox="1"/>
                    <p:nvPr/>
                  </p:nvSpPr>
                  <p:spPr>
                    <a:xfrm rot="18937659">
                      <a:off x="11237747" y="4477239"/>
                      <a:ext cx="566057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TL</a:t>
                      </a:r>
                    </a:p>
                  </p:txBody>
                </p:sp>
                <p:sp>
                  <p:nvSpPr>
                    <p:cNvPr id="22" name="TextBox 21">
                      <a:extLst>
                        <a:ext uri="{FF2B5EF4-FFF2-40B4-BE49-F238E27FC236}">
                          <a16:creationId xmlns:a16="http://schemas.microsoft.com/office/drawing/2014/main" xmlns="" id="{D14C66C2-6BBF-8F9D-1700-6C32457476E4}"/>
                        </a:ext>
                      </a:extLst>
                    </p:cNvPr>
                    <p:cNvSpPr txBox="1"/>
                    <p:nvPr/>
                  </p:nvSpPr>
                  <p:spPr>
                    <a:xfrm rot="18937659">
                      <a:off x="11265814" y="4133562"/>
                      <a:ext cx="39667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TU</a:t>
                      </a: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xmlns="" id="{7B4CAE5F-0580-E384-E508-32E719898554}"/>
                        </a:ext>
                      </a:extLst>
                    </p:cNvPr>
                    <p:cNvSpPr txBox="1"/>
                    <p:nvPr/>
                  </p:nvSpPr>
                  <p:spPr>
                    <a:xfrm rot="563676">
                      <a:off x="11597714" y="4605761"/>
                      <a:ext cx="596835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AMU</a:t>
                      </a:r>
                    </a:p>
                  </p:txBody>
                </p: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xmlns="" id="{266D1BC7-F7B7-D70F-3AAF-77B467AAB476}"/>
                        </a:ext>
                      </a:extLst>
                    </p:cNvPr>
                    <p:cNvSpPr txBox="1"/>
                    <p:nvPr/>
                  </p:nvSpPr>
                  <p:spPr>
                    <a:xfrm rot="563676">
                      <a:off x="10779972" y="4184067"/>
                      <a:ext cx="596835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/>
                        <a:t>AML</a:t>
                      </a:r>
                    </a:p>
                  </p:txBody>
                </p:sp>
              </p:grpSp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xmlns="" id="{D942C590-EF1D-0240-9123-CE07B9684AFC}"/>
                      </a:ext>
                    </a:extLst>
                  </p:cNvPr>
                  <p:cNvSpPr txBox="1"/>
                  <p:nvPr/>
                </p:nvSpPr>
                <p:spPr>
                  <a:xfrm>
                    <a:off x="10369862" y="3838456"/>
                    <a:ext cx="656815" cy="46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/>
                      <a:t>Leak points</a:t>
                    </a:r>
                  </a:p>
                </p:txBody>
              </p:sp>
            </p:grp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xmlns="" id="{9C08ADB6-CAB5-1383-4D8A-87C81B336BE7}"/>
                    </a:ext>
                  </a:extLst>
                </p:cNvPr>
                <p:cNvSpPr txBox="1"/>
                <p:nvPr/>
              </p:nvSpPr>
              <p:spPr>
                <a:xfrm rot="1305627">
                  <a:off x="11005444" y="5306126"/>
                  <a:ext cx="5968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DMU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xmlns="" id="{489959D0-95C9-EDD2-A1E8-501904FE19E1}"/>
                    </a:ext>
                  </a:extLst>
                </p:cNvPr>
                <p:cNvSpPr txBox="1"/>
                <p:nvPr/>
              </p:nvSpPr>
              <p:spPr>
                <a:xfrm rot="1808436">
                  <a:off x="10549660" y="5605212"/>
                  <a:ext cx="59683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DML</a:t>
                  </a:r>
                </a:p>
              </p:txBody>
            </p:sp>
          </p:grp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xmlns="" id="{25518092-C3FA-C389-9F34-93901EEDDBE7}"/>
                  </a:ext>
                </a:extLst>
              </p:cNvPr>
              <p:cNvSpPr txBox="1"/>
              <p:nvPr/>
            </p:nvSpPr>
            <p:spPr>
              <a:xfrm>
                <a:off x="1019783" y="4575348"/>
                <a:ext cx="4615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A)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xmlns="" id="{61178102-799E-59F5-05C7-60D64364448E}"/>
                  </a:ext>
                </a:extLst>
              </p:cNvPr>
              <p:cNvSpPr txBox="1"/>
              <p:nvPr/>
            </p:nvSpPr>
            <p:spPr>
              <a:xfrm>
                <a:off x="5076482" y="6217054"/>
                <a:ext cx="4615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B)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xmlns="" id="{9AE2FAD7-5CB4-FDE1-84C9-DC0085C79319}"/>
                  </a:ext>
                </a:extLst>
              </p:cNvPr>
              <p:cNvSpPr txBox="1"/>
              <p:nvPr/>
            </p:nvSpPr>
            <p:spPr>
              <a:xfrm>
                <a:off x="8519485" y="6145750"/>
                <a:ext cx="4615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C)</a:t>
                </a:r>
              </a:p>
            </p:txBody>
          </p:sp>
        </p:grp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xmlns="" id="{D3E67B1E-865B-08C4-4DC5-60AE1E042E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34865" y="1818533"/>
              <a:ext cx="172511" cy="19184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xmlns="" id="{E9014574-AE65-13E5-6912-64A1C7E11B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61813" y="2010378"/>
              <a:ext cx="247311" cy="18222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60A92660-046B-941A-498C-D5EE0154847A}"/>
                </a:ext>
              </a:extLst>
            </p:cNvPr>
            <p:cNvSpPr txBox="1"/>
            <p:nvPr/>
          </p:nvSpPr>
          <p:spPr>
            <a:xfrm>
              <a:off x="2260096" y="1123952"/>
              <a:ext cx="95073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/>
                <a:t>TN production points</a:t>
              </a:r>
            </a:p>
          </p:txBody>
        </p:sp>
        <p:cxnSp>
          <p:nvCxnSpPr>
            <p:cNvPr id="2048" name="Straight Arrow Connector 2047">
              <a:extLst>
                <a:ext uri="{FF2B5EF4-FFF2-40B4-BE49-F238E27FC236}">
                  <a16:creationId xmlns:a16="http://schemas.microsoft.com/office/drawing/2014/main" xmlns="" id="{C7F80E89-E7B2-E739-B610-90344E1855ED}"/>
                </a:ext>
              </a:extLst>
            </p:cNvPr>
            <p:cNvCxnSpPr>
              <a:cxnSpLocks/>
            </p:cNvCxnSpPr>
            <p:nvPr/>
          </p:nvCxnSpPr>
          <p:spPr>
            <a:xfrm>
              <a:off x="2786265" y="1637310"/>
              <a:ext cx="255311" cy="33242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0" name="Straight Arrow Connector 2049">
              <a:extLst>
                <a:ext uri="{FF2B5EF4-FFF2-40B4-BE49-F238E27FC236}">
                  <a16:creationId xmlns:a16="http://schemas.microsoft.com/office/drawing/2014/main" xmlns="" id="{8C910D1C-20B4-0FAA-D03A-DC75030F8F60}"/>
                </a:ext>
              </a:extLst>
            </p:cNvPr>
            <p:cNvCxnSpPr>
              <a:cxnSpLocks/>
            </p:cNvCxnSpPr>
            <p:nvPr/>
          </p:nvCxnSpPr>
          <p:spPr>
            <a:xfrm>
              <a:off x="2926966" y="1469424"/>
              <a:ext cx="255311" cy="33242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2" name="TextBox 2051">
              <a:extLst>
                <a:ext uri="{FF2B5EF4-FFF2-40B4-BE49-F238E27FC236}">
                  <a16:creationId xmlns:a16="http://schemas.microsoft.com/office/drawing/2014/main" xmlns="" id="{D137772F-E111-74FF-E05D-1E595641CE43}"/>
                </a:ext>
              </a:extLst>
            </p:cNvPr>
            <p:cNvSpPr txBox="1"/>
            <p:nvPr/>
          </p:nvSpPr>
          <p:spPr>
            <a:xfrm>
              <a:off x="4283318" y="1996651"/>
              <a:ext cx="6643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/>
                <a:t>TU injection</a:t>
              </a:r>
            </a:p>
          </p:txBody>
        </p:sp>
        <p:cxnSp>
          <p:nvCxnSpPr>
            <p:cNvPr id="2053" name="Straight Arrow Connector 2052">
              <a:extLst>
                <a:ext uri="{FF2B5EF4-FFF2-40B4-BE49-F238E27FC236}">
                  <a16:creationId xmlns:a16="http://schemas.microsoft.com/office/drawing/2014/main" xmlns="" id="{0D803EC6-65EA-C54F-22E9-52E80B5C760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93379" y="1856226"/>
              <a:ext cx="273548" cy="26744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56" name="TextBox 2055">
              <a:extLst>
                <a:ext uri="{FF2B5EF4-FFF2-40B4-BE49-F238E27FC236}">
                  <a16:creationId xmlns:a16="http://schemas.microsoft.com/office/drawing/2014/main" xmlns="" id="{980328B6-2F38-9FCC-62E8-E50E956DBA8B}"/>
                </a:ext>
              </a:extLst>
            </p:cNvPr>
            <p:cNvSpPr txBox="1"/>
            <p:nvPr/>
          </p:nvSpPr>
          <p:spPr>
            <a:xfrm rot="18666781">
              <a:off x="3260442" y="1549552"/>
              <a:ext cx="6643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/>
                <a:t>TC injection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859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E1F13701-5DFC-A845-ABEE-258D0E31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396" y="507803"/>
            <a:ext cx="7592532" cy="538678"/>
          </a:xfrm>
        </p:spPr>
        <p:txBody>
          <a:bodyPr/>
          <a:lstStyle/>
          <a:p>
            <a:r>
              <a:rPr lang="en-US" sz="2400" u="sng" dirty="0">
                <a:latin typeface="Arial"/>
                <a:cs typeface="Arial"/>
              </a:rPr>
              <a:t>ERT and Open Fractures</a:t>
            </a:r>
            <a:endParaRPr lang="en-US" sz="240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BF9ED802-5E57-E3A2-8C61-081D9CD6A036}"/>
              </a:ext>
            </a:extLst>
          </p:cNvPr>
          <p:cNvGrpSpPr/>
          <p:nvPr/>
        </p:nvGrpSpPr>
        <p:grpSpPr>
          <a:xfrm>
            <a:off x="87086" y="1242702"/>
            <a:ext cx="10950271" cy="4638818"/>
            <a:chOff x="87086" y="1242702"/>
            <a:chExt cx="10950271" cy="4638818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xmlns="" id="{4200FFDD-42F8-B9C8-29AB-84F97CFDB145}"/>
                </a:ext>
              </a:extLst>
            </p:cNvPr>
            <p:cNvGrpSpPr/>
            <p:nvPr/>
          </p:nvGrpSpPr>
          <p:grpSpPr>
            <a:xfrm>
              <a:off x="87086" y="1242702"/>
              <a:ext cx="5609451" cy="4638818"/>
              <a:chOff x="87086" y="1242702"/>
              <a:chExt cx="5609451" cy="4638818"/>
            </a:xfrm>
          </p:grpSpPr>
          <p:pic>
            <p:nvPicPr>
              <p:cNvPr id="2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7086" y="1242702"/>
                <a:ext cx="5609451" cy="454369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xmlns="" id="{639BFDD0-D1EC-D205-A824-FADD74549414}"/>
                  </a:ext>
                </a:extLst>
              </p:cNvPr>
              <p:cNvSpPr txBox="1"/>
              <p:nvPr/>
            </p:nvSpPr>
            <p:spPr>
              <a:xfrm>
                <a:off x="882396" y="5573743"/>
                <a:ext cx="4615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A)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xmlns="" id="{035CEF4F-02EC-AC64-E475-734CB52ACAEA}"/>
                  </a:ext>
                </a:extLst>
              </p:cNvPr>
              <p:cNvSpPr txBox="1"/>
              <p:nvPr/>
            </p:nvSpPr>
            <p:spPr>
              <a:xfrm rot="1698758">
                <a:off x="3549881" y="4052420"/>
                <a:ext cx="5968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DMU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xmlns="" id="{7779BEA5-C7A4-D35F-A2B9-80EB8F9436D4}"/>
                  </a:ext>
                </a:extLst>
              </p:cNvPr>
              <p:cNvSpPr txBox="1"/>
              <p:nvPr/>
            </p:nvSpPr>
            <p:spPr>
              <a:xfrm rot="1698758">
                <a:off x="2893067" y="4315885"/>
                <a:ext cx="5968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DML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xmlns="" id="{0CBEC11C-098A-B827-7686-A88D08A4DC4B}"/>
                  </a:ext>
                </a:extLst>
              </p:cNvPr>
              <p:cNvSpPr txBox="1"/>
              <p:nvPr/>
            </p:nvSpPr>
            <p:spPr>
              <a:xfrm rot="540424">
                <a:off x="4883369" y="2737639"/>
                <a:ext cx="5968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AMU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xmlns="" id="{D917CACA-F507-4632-9804-E0C448C522B0}"/>
                  </a:ext>
                </a:extLst>
              </p:cNvPr>
              <p:cNvSpPr txBox="1"/>
              <p:nvPr/>
            </p:nvSpPr>
            <p:spPr>
              <a:xfrm rot="540424">
                <a:off x="3747987" y="2222858"/>
                <a:ext cx="5968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AML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xmlns="" id="{4723DCC4-09AC-725E-6A5D-A0A6370C37AA}"/>
                  </a:ext>
                </a:extLst>
              </p:cNvPr>
              <p:cNvSpPr txBox="1"/>
              <p:nvPr/>
            </p:nvSpPr>
            <p:spPr>
              <a:xfrm rot="18594400">
                <a:off x="3629722" y="1568751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TN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xmlns="" id="{8AD1BFD2-821B-B212-62E4-AD59D4498543}"/>
                  </a:ext>
                </a:extLst>
              </p:cNvPr>
              <p:cNvSpPr txBox="1"/>
              <p:nvPr/>
            </p:nvSpPr>
            <p:spPr>
              <a:xfrm rot="19004005">
                <a:off x="4524146" y="2021590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TU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E63A6FF8-E220-7E71-24A7-E9A39BB718F1}"/>
                  </a:ext>
                </a:extLst>
              </p:cNvPr>
              <p:cNvSpPr txBox="1"/>
              <p:nvPr/>
            </p:nvSpPr>
            <p:spPr>
              <a:xfrm rot="19004005">
                <a:off x="4160202" y="1994091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TC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xmlns="" id="{61013834-78F0-9DD2-A787-E1640887AA5F}"/>
                  </a:ext>
                </a:extLst>
              </p:cNvPr>
              <p:cNvSpPr txBox="1"/>
              <p:nvPr/>
            </p:nvSpPr>
            <p:spPr>
              <a:xfrm rot="19004005">
                <a:off x="3904750" y="3207502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TS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xmlns="" id="{4A2EAEBF-EB6A-9CAC-5012-631818E30FF2}"/>
                  </a:ext>
                </a:extLst>
              </p:cNvPr>
              <p:cNvSpPr txBox="1"/>
              <p:nvPr/>
            </p:nvSpPr>
            <p:spPr>
              <a:xfrm rot="19004005">
                <a:off x="3752592" y="3092388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TL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D2485E62-69F1-252C-C844-DCA1E9E558D3}"/>
                </a:ext>
              </a:extLst>
            </p:cNvPr>
            <p:cNvGrpSpPr/>
            <p:nvPr/>
          </p:nvGrpSpPr>
          <p:grpSpPr>
            <a:xfrm>
              <a:off x="5723201" y="1314450"/>
              <a:ext cx="5314156" cy="4383956"/>
              <a:chOff x="5181786" y="1140355"/>
              <a:chExt cx="5314156" cy="4383956"/>
            </a:xfrm>
          </p:grpSpPr>
          <p:pic>
            <p:nvPicPr>
              <p:cNvPr id="3" name="Picture 3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81786" y="1140355"/>
                <a:ext cx="5314156" cy="430450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xmlns="" id="{95588E2F-5ADB-CFC4-8169-5FD634647121}"/>
                  </a:ext>
                </a:extLst>
              </p:cNvPr>
              <p:cNvSpPr txBox="1"/>
              <p:nvPr/>
            </p:nvSpPr>
            <p:spPr>
              <a:xfrm>
                <a:off x="5488442" y="5189968"/>
                <a:ext cx="46155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B)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xmlns="" id="{1E740471-6E5C-7199-9744-AFEE64B23B2E}"/>
                  </a:ext>
                </a:extLst>
              </p:cNvPr>
              <p:cNvSpPr txBox="1"/>
              <p:nvPr/>
            </p:nvSpPr>
            <p:spPr>
              <a:xfrm rot="17697631">
                <a:off x="6698668" y="4218232"/>
                <a:ext cx="5968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DML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xmlns="" id="{59B2D075-470E-FE8F-365D-BFF96E8EA998}"/>
                  </a:ext>
                </a:extLst>
              </p:cNvPr>
              <p:cNvSpPr txBox="1"/>
              <p:nvPr/>
            </p:nvSpPr>
            <p:spPr>
              <a:xfrm rot="18215716">
                <a:off x="6653255" y="3246357"/>
                <a:ext cx="5968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DML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xmlns="" id="{DFAA0433-11F9-C76B-807B-7A7F1FA9AA33}"/>
                  </a:ext>
                </a:extLst>
              </p:cNvPr>
              <p:cNvSpPr txBox="1"/>
              <p:nvPr/>
            </p:nvSpPr>
            <p:spPr>
              <a:xfrm rot="17368057">
                <a:off x="8728184" y="2019051"/>
                <a:ext cx="5968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AMU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xmlns="" id="{32CABACC-D8E5-25E2-2DDD-23DE7604B869}"/>
                  </a:ext>
                </a:extLst>
              </p:cNvPr>
              <p:cNvSpPr txBox="1"/>
              <p:nvPr/>
            </p:nvSpPr>
            <p:spPr>
              <a:xfrm rot="5400000">
                <a:off x="8810987" y="3400735"/>
                <a:ext cx="59683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AML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D83C37A6-9DDD-55EF-3C36-68CA646F0E52}"/>
                  </a:ext>
                </a:extLst>
              </p:cNvPr>
              <p:cNvSpPr txBox="1"/>
              <p:nvPr/>
            </p:nvSpPr>
            <p:spPr>
              <a:xfrm rot="1984858">
                <a:off x="9283274" y="3958367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TN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xmlns="" id="{1CFAE9FD-57FC-FD69-830C-A12B53388A1B}"/>
                  </a:ext>
                </a:extLst>
              </p:cNvPr>
              <p:cNvSpPr txBox="1"/>
              <p:nvPr/>
            </p:nvSpPr>
            <p:spPr>
              <a:xfrm rot="1984858">
                <a:off x="8947675" y="4205823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TU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xmlns="" id="{31394AC5-2407-5ADD-A271-C898EA39E556}"/>
                  </a:ext>
                </a:extLst>
              </p:cNvPr>
              <p:cNvSpPr txBox="1"/>
              <p:nvPr/>
            </p:nvSpPr>
            <p:spPr>
              <a:xfrm rot="2394504">
                <a:off x="8979221" y="4587099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TC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xmlns="" id="{1B7B26B8-CCDE-CEA4-C44A-C4FED5B306F8}"/>
                  </a:ext>
                </a:extLst>
              </p:cNvPr>
              <p:cNvSpPr txBox="1"/>
              <p:nvPr/>
            </p:nvSpPr>
            <p:spPr>
              <a:xfrm rot="3070803">
                <a:off x="8241391" y="5079076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TL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xmlns="" id="{9F9E4833-E6E1-7CCB-B43A-9133DC57ADAC}"/>
                  </a:ext>
                </a:extLst>
              </p:cNvPr>
              <p:cNvSpPr txBox="1"/>
              <p:nvPr/>
            </p:nvSpPr>
            <p:spPr>
              <a:xfrm rot="2896135">
                <a:off x="8505981" y="5137650"/>
                <a:ext cx="49632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TS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70859583"/>
      </p:ext>
    </p:extLst>
  </p:cSld>
  <p:clrMapOvr>
    <a:masterClrMapping/>
  </p:clrMapOvr>
</p:sld>
</file>

<file path=ppt/theme/theme1.xml><?xml version="1.0" encoding="utf-8"?>
<a:theme xmlns:a="http://schemas.openxmlformats.org/drawingml/2006/main" name="INL 2020">
  <a:themeElements>
    <a:clrScheme name="INL 2020">
      <a:dk1>
        <a:srgbClr val="000000"/>
      </a:dk1>
      <a:lt1>
        <a:srgbClr val="FFFFFF"/>
      </a:lt1>
      <a:dk2>
        <a:srgbClr val="06509D"/>
      </a:dk2>
      <a:lt2>
        <a:srgbClr val="2CA8E1"/>
      </a:lt2>
      <a:accent1>
        <a:srgbClr val="8EC423"/>
      </a:accent1>
      <a:accent2>
        <a:srgbClr val="2CA8E1"/>
      </a:accent2>
      <a:accent3>
        <a:srgbClr val="832369"/>
      </a:accent3>
      <a:accent4>
        <a:srgbClr val="CF1D4C"/>
      </a:accent4>
      <a:accent5>
        <a:srgbClr val="F78E20"/>
      </a:accent5>
      <a:accent6>
        <a:srgbClr val="59595C"/>
      </a:accent6>
      <a:hlink>
        <a:srgbClr val="7F7F7F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NL_2022_hexLight_wide-WEB" id="{02E20BC5-FEDE-CE44-9BE4-1CE6CB29BA3D}" vid="{E4378662-F895-C340-BA33-6EA5E69E43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E82F965877DA48B42BD2A948B41834" ma:contentTypeVersion="1" ma:contentTypeDescription="Create a new document." ma:contentTypeScope="" ma:versionID="2256d34d26a10fb9041f5e82347b058b">
  <xsd:schema xmlns:xsd="http://www.w3.org/2001/XMLSchema" xmlns:xs="http://www.w3.org/2001/XMLSchema" xmlns:p="http://schemas.microsoft.com/office/2006/metadata/properties" xmlns:ns2="e13a543c-6713-4e5a-aa83-cb6a8e4cb4d2" targetNamespace="http://schemas.microsoft.com/office/2006/metadata/properties" ma:root="true" ma:fieldsID="fe980c8458d991d66740f43b520c8eeb" ns2:_="">
    <xsd:import namespace="e13a543c-6713-4e5a-aa83-cb6a8e4cb4d2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3a543c-6713-4e5a-aa83-cb6a8e4cb4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2E72521-46AD-4BAF-8AA5-1067FA40190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B7AF8C6-E10B-4783-A4B1-8FFF49C2B0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3a543c-6713-4e5a-aa83-cb6a8e4cb4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987B27-07C2-425E-9FC8-8EB9D2FCBB9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INL 2020</Template>
  <TotalTime>13587</TotalTime>
  <Words>379</Words>
  <Application>Microsoft Office PowerPoint</Application>
  <PresentationFormat>Custom</PresentationFormat>
  <Paragraphs>172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INL 2020</vt:lpstr>
      <vt:lpstr>PowerPoint Presentation</vt:lpstr>
      <vt:lpstr>Fracture picks- Craig Ulrich</vt:lpstr>
      <vt:lpstr>Healed Fractures</vt:lpstr>
      <vt:lpstr>Foliations</vt:lpstr>
      <vt:lpstr>Open Fractures</vt:lpstr>
      <vt:lpstr>PowerPoint Presentation</vt:lpstr>
      <vt:lpstr>TV4100 HF, Tertiary fracture (drift), and TC-TL soft-clay layers</vt:lpstr>
      <vt:lpstr>DTS anomalies and Open Fractures</vt:lpstr>
      <vt:lpstr>ERT and Open Fractures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Wencheng Jin</dc:creator>
  <cp:keywords/>
  <dc:description/>
  <cp:lastModifiedBy>12052396468</cp:lastModifiedBy>
  <cp:revision>4029</cp:revision>
  <dcterms:created xsi:type="dcterms:W3CDTF">2023-01-30T23:21:27Z</dcterms:created>
  <dcterms:modified xsi:type="dcterms:W3CDTF">2023-04-20T18:44:02Z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0x010100E7E82F965877DA48B42BD2A948B41834</vt:lpwstr>
  </property>
</Properties>
</file>

<file path=docProps/thumbnail.jpeg>
</file>